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notesMasterIdLst>
    <p:notesMasterId r:id="rId50"/>
  </p:notesMasterIdLst>
  <p:sldIdLst>
    <p:sldId id="470" r:id="rId7"/>
    <p:sldId id="527" r:id="rId8"/>
    <p:sldId id="529" r:id="rId9"/>
    <p:sldId id="530" r:id="rId10"/>
    <p:sldId id="531" r:id="rId11"/>
    <p:sldId id="518" r:id="rId12"/>
    <p:sldId id="519" r:id="rId13"/>
    <p:sldId id="520" r:id="rId14"/>
    <p:sldId id="521" r:id="rId15"/>
    <p:sldId id="522" r:id="rId16"/>
    <p:sldId id="523" r:id="rId17"/>
    <p:sldId id="524" r:id="rId18"/>
    <p:sldId id="525" r:id="rId19"/>
    <p:sldId id="526" r:id="rId20"/>
    <p:sldId id="471" r:id="rId21"/>
    <p:sldId id="472" r:id="rId22"/>
    <p:sldId id="305" r:id="rId23"/>
    <p:sldId id="420" r:id="rId24"/>
    <p:sldId id="425" r:id="rId25"/>
    <p:sldId id="421" r:id="rId26"/>
    <p:sldId id="422" r:id="rId27"/>
    <p:sldId id="427" r:id="rId28"/>
    <p:sldId id="430" r:id="rId29"/>
    <p:sldId id="473" r:id="rId30"/>
    <p:sldId id="474" r:id="rId31"/>
    <p:sldId id="475" r:id="rId32"/>
    <p:sldId id="476" r:id="rId33"/>
    <p:sldId id="477" r:id="rId34"/>
    <p:sldId id="453" r:id="rId35"/>
    <p:sldId id="458" r:id="rId36"/>
    <p:sldId id="431" r:id="rId37"/>
    <p:sldId id="456" r:id="rId38"/>
    <p:sldId id="454" r:id="rId39"/>
    <p:sldId id="457" r:id="rId40"/>
    <p:sldId id="501" r:id="rId41"/>
    <p:sldId id="502" r:id="rId42"/>
    <p:sldId id="503" r:id="rId43"/>
    <p:sldId id="504" r:id="rId44"/>
    <p:sldId id="505" r:id="rId45"/>
    <p:sldId id="506" r:id="rId46"/>
    <p:sldId id="507" r:id="rId47"/>
    <p:sldId id="508" r:id="rId48"/>
    <p:sldId id="532" r:id="rId4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  <a:srgbClr val="3366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8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8" Type="http://schemas.openxmlformats.org/officeDocument/2006/relationships/slide" Target="slides/slide2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8B3E1-99C9-4B0F-ABD7-FAFD94969881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CB08F-9C69-4FA4-94D1-AABDFF39AFDF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43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smtClean="0"/>
          </a:p>
        </p:txBody>
      </p:sp>
      <p:sp>
        <p:nvSpPr>
          <p:cNvPr id="225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1pPr>
            <a:lvl2pPr marL="742950" indent="-28575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2pPr>
            <a:lvl3pPr marL="11430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3pPr>
            <a:lvl4pPr marL="16002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4pPr>
            <a:lvl5pPr marL="20574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9pPr>
          </a:lstStyle>
          <a:p>
            <a:fld id="{E7A88EA6-5768-481D-AAEF-0BE6F596FCBA}" type="slidenum">
              <a:rPr lang="it-IT" altLang="it-IT" sz="1200">
                <a:solidFill>
                  <a:prstClr val="black"/>
                </a:solidFill>
              </a:rPr>
              <a:pPr/>
              <a:t>3</a:t>
            </a:fld>
            <a:endParaRPr lang="it-IT" altLang="it-IT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228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161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716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8753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1968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919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064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131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441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0497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2680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en-US">
              <a:solidFill>
                <a:srgbClr val="000000"/>
              </a:solidFill>
            </a:endParaRPr>
          </a:p>
        </p:txBody>
      </p:sp>
      <p:sp>
        <p:nvSpPr>
          <p:cNvPr id="6809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0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3200">
                <a:solidFill>
                  <a:srgbClr val="00339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80964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20788" y="2671763"/>
            <a:ext cx="7162800" cy="3094037"/>
          </a:xfrm>
          <a:ln>
            <a:tailEnd type="none" w="sm" len="sm"/>
          </a:ln>
        </p:spPr>
        <p:txBody>
          <a:bodyPr/>
          <a:lstStyle>
            <a:lvl1pPr defTabSz="915988">
              <a:defRPr sz="16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060115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C88E6-3CA7-4152-AADD-37A56BC3AC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189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15A70-3B16-4B0C-A014-FE4CBC8CBA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1306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8A050-3AC9-4F18-9E5A-84D34FD2BF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9740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6D3EA-4F7F-491F-B51D-39CDE9BFE6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8742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34B3F-28CE-4904-8FA0-39585B16CB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8195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E737B-6A11-42A0-A223-8BCF6DDC14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07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CF62A-2105-4B9F-B233-1F0CCA6B66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518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D72F6-7E75-4FCB-8D44-2A324BD11C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9714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50F79-B6DB-4417-B0D9-1FDC1A443A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5848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72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72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4AE67-7BF6-43BB-AD32-7512234109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6588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6B4F7-1BB1-4A32-B3D7-62EF2E629AD4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3670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781ED-5424-460A-858A-A90CA977242C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4482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27493-4FB4-41DE-B38B-B3D5515F1F81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39328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1B66F-4E61-4169-979D-EA7574628E34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3755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F4E95-80E7-4396-9576-049078989CF4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19835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4695D-09B7-4B5F-A0DC-DF7F83AA6F75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097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5413A-79FF-439B-A4E2-61DDC4555FD4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30750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2F67C-889E-4D36-822F-4D637EA1F98E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950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6FE17-DB2A-411B-988B-7CF42A571D5C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80615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DAA6B-C963-4209-909E-4D4A957F3A2A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64539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34428-DC4E-4449-AAE9-6EB2282AAC08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2118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F2C5D-9561-4FAD-8236-1D50988250A9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7807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3FCD4-6E53-420E-ADA3-8B1210743CA2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24870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4786-F2A5-4342-AB8E-90EA194C9106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2566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8631C-DB3D-4D47-B121-108AC66F94AE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94562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91695-B832-4A0B-827C-5A9D461CBEC5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177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46288-B07B-472A-9DBA-4F65E9C66ED6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51173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91542-9073-4E32-9736-4E5AF3F97388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35839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E0FB3-FBE0-4B7F-9557-E15AC84C462B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73434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D10EA-CBC0-43CB-8C40-53CE71D72848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66759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92819-BF4E-43B7-A3E4-80E9EC6B8996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46257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5F0ED-8FA5-4DF1-BFD3-5874A5D2104D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24983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03493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66968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36596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334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80450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96694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31239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68852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64618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5044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967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201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8486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7994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6FADFC3-D53B-4215-ABAF-DA67EB8DE061}" type="slidenum">
              <a:rPr kumimoji="1"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kumimoji="1"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60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pitchFamily="4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pitchFamily="4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pitchFamily="4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pitchFamily="4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pitchFamily="4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pitchFamily="4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pitchFamily="4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pitchFamily="48" charset="0"/>
        </a:defRPr>
      </a:lvl9pPr>
    </p:titleStyle>
    <p:bodyStyle>
      <a:lvl1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rgbClr val="003399"/>
        </a:buClr>
        <a:buSzPct val="50000"/>
        <a:buFont typeface="Monotype Sorts" pitchFamily="48" charset="2"/>
        <a:defRPr kumimoji="1">
          <a:solidFill>
            <a:srgbClr val="003399"/>
          </a:solidFill>
          <a:latin typeface="+mn-lt"/>
          <a:ea typeface="+mn-ea"/>
          <a:cs typeface="+mn-cs"/>
        </a:defRPr>
      </a:lvl1pPr>
      <a:lvl2pPr marL="346075" indent="-231775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35000"/>
        <a:buFont typeface="Monotype Sorts" pitchFamily="48" charset="2"/>
        <a:buChar char="n"/>
        <a:defRPr kumimoji="1">
          <a:solidFill>
            <a:schemeClr val="tx1"/>
          </a:solidFill>
          <a:latin typeface="+mn-lt"/>
        </a:defRPr>
      </a:lvl2pPr>
      <a:lvl3pPr marL="627063" indent="-166688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</a:defRPr>
      </a:lvl3pPr>
      <a:lvl4pPr marL="1147763" indent="-4048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Font typeface="Wingdings" pitchFamily="48" charset="2"/>
        <a:buChar char="!"/>
        <a:defRPr kumimoji="1">
          <a:solidFill>
            <a:schemeClr val="tx1"/>
          </a:solidFill>
          <a:latin typeface="+mn-lt"/>
        </a:defRPr>
      </a:lvl4pPr>
      <a:lvl5pPr marL="15398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</a:defRPr>
      </a:lvl5pPr>
      <a:lvl6pPr marL="19970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</a:defRPr>
      </a:lvl6pPr>
      <a:lvl7pPr marL="24542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</a:defRPr>
      </a:lvl7pPr>
      <a:lvl8pPr marL="29114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</a:defRPr>
      </a:lvl8pPr>
      <a:lvl9pPr marL="33686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Text Box 7"/>
          <p:cNvSpPr txBox="1">
            <a:spLocks noChangeArrowheads="1"/>
          </p:cNvSpPr>
          <p:nvPr/>
        </p:nvSpPr>
        <p:spPr bwMode="auto">
          <a:xfrm>
            <a:off x="5432425" y="44450"/>
            <a:ext cx="3429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1000" smtClean="0">
                <a:solidFill>
                  <a:srgbClr val="FFFFFF"/>
                </a:solidFill>
                <a:latin typeface="Arial" charset="0"/>
              </a:rPr>
              <a:t>Camil Demetrescu, Irene Finocchi, Giuseppe F.  Italiano</a:t>
            </a:r>
          </a:p>
        </p:txBody>
      </p:sp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381000" y="44450"/>
            <a:ext cx="2743200" cy="2444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1000" b="1" smtClean="0">
                <a:solidFill>
                  <a:srgbClr val="FFFFFF"/>
                </a:solidFill>
                <a:latin typeface="Arial" charset="0"/>
              </a:rPr>
              <a:t>Algoritmi e strutture dati</a:t>
            </a: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200400" y="6543675"/>
            <a:ext cx="556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0" y="327025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0" y="64897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43020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886E5A9-A8D5-4EFD-8976-58B37F97DCA7}" type="slidenum">
              <a:rPr lang="it-IT" altLang="it-IT">
                <a:solidFill>
                  <a:srgbClr val="FFFFFF"/>
                </a:solidFill>
                <a:latin typeface="Times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>
              <a:solidFill>
                <a:srgbClr val="FFFFFF"/>
              </a:solidFill>
              <a:latin typeface="Times" pitchFamily="18" charset="0"/>
            </a:endParaRPr>
          </a:p>
        </p:txBody>
      </p:sp>
      <p:pic>
        <p:nvPicPr>
          <p:cNvPr id="2058" name="Picture 13" descr="McGraw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9663" y="6394450"/>
            <a:ext cx="414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1425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Click to edit Master text styles</a:t>
            </a:r>
          </a:p>
          <a:p>
            <a:pPr lvl="1"/>
            <a:r>
              <a:rPr lang="it-IT" altLang="it-IT" smtClean="0"/>
              <a:t>Second level</a:t>
            </a:r>
          </a:p>
          <a:p>
            <a:pPr lvl="2"/>
            <a:r>
              <a:rPr lang="it-IT" altLang="it-IT" smtClean="0"/>
              <a:t>Third level</a:t>
            </a:r>
          </a:p>
          <a:p>
            <a:pPr lvl="3"/>
            <a:r>
              <a:rPr lang="it-IT" altLang="it-IT" smtClean="0"/>
              <a:t>Fourth level</a:t>
            </a:r>
          </a:p>
          <a:p>
            <a:pPr lvl="4"/>
            <a:r>
              <a:rPr lang="it-IT" altLang="it-IT" smtClean="0"/>
              <a:t>Fifth level</a:t>
            </a:r>
          </a:p>
        </p:txBody>
      </p:sp>
      <p:sp>
        <p:nvSpPr>
          <p:cNvPr id="1028" name="Text Box 7"/>
          <p:cNvSpPr txBox="1">
            <a:spLocks noChangeArrowheads="1"/>
          </p:cNvSpPr>
          <p:nvPr/>
        </p:nvSpPr>
        <p:spPr bwMode="auto">
          <a:xfrm>
            <a:off x="5432425" y="44450"/>
            <a:ext cx="3429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1pPr>
            <a:lvl2pPr marL="742950" indent="-28575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2pPr>
            <a:lvl3pPr marL="11430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3pPr>
            <a:lvl4pPr marL="16002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4pPr>
            <a:lvl5pPr marL="20574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1000" smtClean="0">
                <a:solidFill>
                  <a:srgbClr val="FFFFFF"/>
                </a:solidFill>
                <a:latin typeface="Arial" charset="0"/>
              </a:rPr>
              <a:t>Camil Demetrescu, Irene Finocchi, Giuseppe F.  Italiano</a:t>
            </a:r>
          </a:p>
        </p:txBody>
      </p:sp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381000" y="44450"/>
            <a:ext cx="274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1pPr>
            <a:lvl2pPr marL="742950" indent="-28575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2pPr>
            <a:lvl3pPr marL="11430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3pPr>
            <a:lvl4pPr marL="16002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4pPr>
            <a:lvl5pPr marL="20574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1000" b="1" smtClean="0">
                <a:solidFill>
                  <a:srgbClr val="FFFFFF"/>
                </a:solidFill>
                <a:latin typeface="Arial" charset="0"/>
              </a:rPr>
              <a:t>Algoritmi e strutture dati</a:t>
            </a: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200400" y="6543675"/>
            <a:ext cx="556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>
                <a:solidFill>
                  <a:srgbClr val="FFFFFF"/>
                </a:solidFill>
                <a:sym typeface="Symbol" pitchFamily="18" charset="2"/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  <a:sym typeface="Symbol" pitchFamily="18" charset="2"/>
              </a:rPr>
              <a:t> </a:t>
            </a:r>
            <a:r>
              <a:rPr lang="it-IT" altLang="it-IT">
                <a:solidFill>
                  <a:srgbClr val="FFFFFF"/>
                </a:solidFill>
                <a:sym typeface="Symbol" pitchFamily="18" charset="2"/>
              </a:rPr>
              <a:t>-</a:t>
            </a:r>
            <a:r>
              <a:rPr lang="it-IT" altLang="it-IT" sz="800">
                <a:solidFill>
                  <a:srgbClr val="FFFFFF"/>
                </a:solidFill>
                <a:sym typeface="Symbol" pitchFamily="18" charset="2"/>
              </a:rPr>
              <a:t> </a:t>
            </a:r>
            <a:r>
              <a:rPr lang="it-IT" altLang="it-IT">
                <a:solidFill>
                  <a:srgbClr val="FFFFFF"/>
                </a:solidFill>
                <a:sym typeface="Symbol" pitchFamily="18" charset="2"/>
              </a:rPr>
              <a:t>Hill Companies, srl</a:t>
            </a:r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0" y="327025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000" smtClean="0">
              <a:solidFill>
                <a:srgbClr val="FFFF00"/>
              </a:solidFill>
              <a:latin typeface="Times" pitchFamily="18" charset="0"/>
              <a:sym typeface="Symbol" pitchFamily="18" charset="2"/>
            </a:endParaRP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0" y="64897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000" smtClean="0">
              <a:solidFill>
                <a:srgbClr val="FFFF00"/>
              </a:solidFill>
              <a:latin typeface="Times" pitchFamily="18" charset="0"/>
              <a:sym typeface="Symbol" pitchFamily="18" charset="2"/>
            </a:endParaRPr>
          </a:p>
        </p:txBody>
      </p:sp>
      <p:sp>
        <p:nvSpPr>
          <p:cNvPr id="43020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1316D2D-8EBC-45ED-A4CC-FC5B1046AB8A}" type="slidenum">
              <a:rPr lang="it-IT" altLang="it-IT">
                <a:solidFill>
                  <a:srgbClr val="FFFFFF"/>
                </a:solidFill>
                <a:latin typeface="Times" pitchFamily="18" charset="0"/>
                <a:sym typeface="Symbol" pitchFamily="18" charset="2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>
              <a:solidFill>
                <a:srgbClr val="FFFFFF"/>
              </a:solidFill>
              <a:latin typeface="Times" pitchFamily="18" charset="0"/>
              <a:sym typeface="Symbol" pitchFamily="18" charset="2"/>
            </a:endParaRPr>
          </a:p>
        </p:txBody>
      </p:sp>
      <p:pic>
        <p:nvPicPr>
          <p:cNvPr id="1034" name="Picture 13" descr="McGraw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9663" y="6400800"/>
            <a:ext cx="414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5333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61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.univaq.it/~proietti/index_persona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5.w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Teoria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degli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algoritmi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e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della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computabilità</a:t>
            </a:r>
            <a:r>
              <a:rPr lang="en-US" dirty="0">
                <a:solidFill>
                  <a:srgbClr val="3366FF"/>
                </a:solidFill>
                <a:latin typeface="Comic Sans MS" pitchFamily="66" charset="0"/>
              </a:rPr>
              <a:t/>
            </a:r>
            <a:br>
              <a:rPr lang="en-US" dirty="0">
                <a:solidFill>
                  <a:srgbClr val="3366FF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</a:br>
            <a:r>
              <a:rPr lang="it-IT" sz="3100" b="1" dirty="0" smtClean="0">
                <a:solidFill>
                  <a:srgbClr val="3366FF"/>
                </a:solidFill>
                <a:latin typeface="Comic Sans MS" pitchFamily="66" charset="0"/>
              </a:rPr>
              <a:t>Terza giornata</a:t>
            </a:r>
            <a:r>
              <a:rPr lang="it-IT" sz="3100" dirty="0">
                <a:solidFill>
                  <a:srgbClr val="3366FF"/>
                </a:solidFill>
                <a:latin typeface="Comic Sans MS" pitchFamily="66" charset="0"/>
              </a:rPr>
              <a:t>: </a:t>
            </a:r>
            <a:r>
              <a:rPr lang="it-IT" sz="3100" dirty="0" smtClean="0">
                <a:solidFill>
                  <a:srgbClr val="3366FF"/>
                </a:solidFill>
                <a:latin typeface="Comic Sans MS" pitchFamily="66" charset="0"/>
              </a:rPr>
              <a:t>Ricerca e ordinamento ottimi. P </a:t>
            </a:r>
            <a:r>
              <a:rPr lang="it-IT" sz="3100" i="1" dirty="0" smtClean="0">
                <a:solidFill>
                  <a:srgbClr val="3366FF"/>
                </a:solidFill>
                <a:latin typeface="Comic Sans MS" pitchFamily="66" charset="0"/>
              </a:rPr>
              <a:t>vs</a:t>
            </a:r>
            <a:r>
              <a:rPr lang="it-IT" sz="3100" dirty="0" smtClean="0">
                <a:solidFill>
                  <a:srgbClr val="3366FF"/>
                </a:solidFill>
                <a:latin typeface="Comic Sans MS" pitchFamily="66" charset="0"/>
              </a:rPr>
              <a:t> NP</a:t>
            </a:r>
            <a:r>
              <a:rPr lang="it-IT" sz="3100" dirty="0">
                <a:solidFill>
                  <a:srgbClr val="3366FF"/>
                </a:solidFill>
                <a:latin typeface="Comic Sans MS" pitchFamily="66" charset="0"/>
              </a:rPr>
              <a:t>, algoritmi di </a:t>
            </a:r>
            <a:r>
              <a:rPr lang="it-IT" sz="3100" dirty="0" smtClean="0">
                <a:solidFill>
                  <a:srgbClr val="3366FF"/>
                </a:solidFill>
                <a:latin typeface="Comic Sans MS" pitchFamily="66" charset="0"/>
              </a:rPr>
              <a:t>approssimazione, </a:t>
            </a:r>
            <a:r>
              <a:rPr lang="it-IT" sz="3100" dirty="0">
                <a:solidFill>
                  <a:srgbClr val="3366FF"/>
                </a:solidFill>
                <a:latin typeface="Comic Sans MS" pitchFamily="66" charset="0"/>
              </a:rPr>
              <a:t>e il potere della randomizzazione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4196680"/>
            <a:ext cx="7704856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Guido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Proietti</a:t>
            </a: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Email: guido.proietti@univaq.it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URL: </a:t>
            </a:r>
            <a:r>
              <a:rPr lang="en-US" sz="2600" dirty="0">
                <a:solidFill>
                  <a:schemeClr val="tx1"/>
                </a:solidFill>
                <a:latin typeface="Comic Sans MS" pitchFamily="66" charset="0"/>
                <a:hlinkClick r:id="rId2"/>
              </a:rPr>
              <a:t>www.di.univaq.it/~proietti/index_personal </a:t>
            </a:r>
            <a:endParaRPr lang="en-US" sz="2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9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107950" y="893763"/>
            <a:ext cx="7840663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sz="2800" b="1">
                <a:solidFill>
                  <a:srgbClr val="FFFF00"/>
                </a:solidFill>
              </a:rPr>
              <a:t>Lemma</a:t>
            </a:r>
          </a:p>
          <a:p>
            <a:r>
              <a:rPr lang="it-IT" sz="2800">
                <a:solidFill>
                  <a:srgbClr val="FFFFFF"/>
                </a:solidFill>
              </a:rPr>
              <a:t>La procedure </a:t>
            </a:r>
            <a:r>
              <a:rPr lang="it-IT" sz="2800">
                <a:solidFill>
                  <a:srgbClr val="FFFF00"/>
                </a:solidFill>
              </a:rPr>
              <a:t>Merge</a:t>
            </a:r>
            <a:r>
              <a:rPr lang="it-IT" sz="2800">
                <a:solidFill>
                  <a:srgbClr val="FFFFFF"/>
                </a:solidFill>
              </a:rPr>
              <a:t> fonde due sequenze ordinate di </a:t>
            </a:r>
          </a:p>
          <a:p>
            <a:r>
              <a:rPr lang="it-IT" sz="2800">
                <a:solidFill>
                  <a:srgbClr val="FFFFFF"/>
                </a:solidFill>
              </a:rPr>
              <a:t>lunghezza </a:t>
            </a:r>
            <a:r>
              <a:rPr lang="it-IT" sz="2800">
                <a:solidFill>
                  <a:srgbClr val="FFFF00"/>
                </a:solidFill>
              </a:rPr>
              <a:t>n</a:t>
            </a:r>
            <a:r>
              <a:rPr lang="it-IT" sz="2800" baseline="-25000">
                <a:solidFill>
                  <a:srgbClr val="FFFF00"/>
                </a:solidFill>
              </a:rPr>
              <a:t>1</a:t>
            </a:r>
            <a:r>
              <a:rPr lang="it-IT" sz="2800">
                <a:solidFill>
                  <a:srgbClr val="FFFFFF"/>
                </a:solidFill>
              </a:rPr>
              <a:t> e </a:t>
            </a:r>
            <a:r>
              <a:rPr lang="it-IT" sz="2800">
                <a:solidFill>
                  <a:srgbClr val="FFFF00"/>
                </a:solidFill>
              </a:rPr>
              <a:t>n</a:t>
            </a:r>
            <a:r>
              <a:rPr lang="it-IT" sz="2800" baseline="-25000">
                <a:solidFill>
                  <a:srgbClr val="FFFF00"/>
                </a:solidFill>
              </a:rPr>
              <a:t>2</a:t>
            </a:r>
            <a:r>
              <a:rPr lang="it-IT" sz="2800">
                <a:solidFill>
                  <a:srgbClr val="FFFFFF"/>
                </a:solidFill>
              </a:rPr>
              <a:t> eseguendo al più </a:t>
            </a:r>
            <a:r>
              <a:rPr lang="it-IT" sz="2800">
                <a:solidFill>
                  <a:srgbClr val="FFFF00"/>
                </a:solidFill>
              </a:rPr>
              <a:t>n</a:t>
            </a:r>
            <a:r>
              <a:rPr lang="it-IT" sz="2800" baseline="-25000">
                <a:solidFill>
                  <a:srgbClr val="FFFF00"/>
                </a:solidFill>
              </a:rPr>
              <a:t>1</a:t>
            </a:r>
            <a:r>
              <a:rPr lang="it-IT" sz="2800">
                <a:solidFill>
                  <a:srgbClr val="FFFF00"/>
                </a:solidFill>
              </a:rPr>
              <a:t>+ n</a:t>
            </a:r>
            <a:r>
              <a:rPr lang="it-IT" sz="2800" baseline="-25000">
                <a:solidFill>
                  <a:srgbClr val="FFFF00"/>
                </a:solidFill>
              </a:rPr>
              <a:t>2 </a:t>
            </a:r>
            <a:r>
              <a:rPr lang="it-IT" sz="2800">
                <a:solidFill>
                  <a:srgbClr val="FFFF00"/>
                </a:solidFill>
              </a:rPr>
              <a:t>-1 </a:t>
            </a:r>
            <a:r>
              <a:rPr lang="it-IT" sz="2800">
                <a:solidFill>
                  <a:srgbClr val="FFFFFF"/>
                </a:solidFill>
              </a:rPr>
              <a:t>confronti</a:t>
            </a:r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122238" y="2198688"/>
            <a:ext cx="9040812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sz="2800" b="1">
                <a:solidFill>
                  <a:srgbClr val="FFFF00"/>
                </a:solidFill>
              </a:rPr>
              <a:t>Dim: </a:t>
            </a:r>
            <a:r>
              <a:rPr lang="it-IT" sz="2800">
                <a:solidFill>
                  <a:srgbClr val="FFFFFF"/>
                </a:solidFill>
              </a:rPr>
              <a:t>Ogni confronto “consuma” un elemento di A.</a:t>
            </a:r>
          </a:p>
          <a:p>
            <a:r>
              <a:rPr lang="it-IT" sz="2800">
                <a:solidFill>
                  <a:srgbClr val="FFFFFF"/>
                </a:solidFill>
              </a:rPr>
              <a:t>Nel caso peggiore tutti gli elementi tranne l’ultimo sono</a:t>
            </a:r>
          </a:p>
          <a:p>
            <a:r>
              <a:rPr lang="it-IT" sz="2800">
                <a:solidFill>
                  <a:srgbClr val="FFFFFF"/>
                </a:solidFill>
              </a:rPr>
              <a:t>aggiunti alla sequenza </a:t>
            </a:r>
            <a:r>
              <a:rPr lang="it-IT" sz="2800">
                <a:solidFill>
                  <a:srgbClr val="FFFF00"/>
                </a:solidFill>
              </a:rPr>
              <a:t>X</a:t>
            </a:r>
            <a:r>
              <a:rPr lang="it-IT" sz="2800">
                <a:solidFill>
                  <a:srgbClr val="FFFFFF"/>
                </a:solidFill>
              </a:rPr>
              <a:t> tramite un confronto.</a:t>
            </a:r>
          </a:p>
          <a:p>
            <a:r>
              <a:rPr lang="it-IT" sz="2800">
                <a:solidFill>
                  <a:srgbClr val="FFFFFF"/>
                </a:solidFill>
              </a:rPr>
              <a:t>Il numero totale di elementi è </a:t>
            </a:r>
            <a:r>
              <a:rPr lang="it-IT" sz="2800">
                <a:solidFill>
                  <a:srgbClr val="FFFF00"/>
                </a:solidFill>
              </a:rPr>
              <a:t>n</a:t>
            </a:r>
            <a:r>
              <a:rPr lang="it-IT" sz="2800" baseline="-25000">
                <a:solidFill>
                  <a:srgbClr val="FFFF00"/>
                </a:solidFill>
              </a:rPr>
              <a:t>1</a:t>
            </a:r>
            <a:r>
              <a:rPr lang="it-IT" sz="2800">
                <a:solidFill>
                  <a:srgbClr val="FFFF00"/>
                </a:solidFill>
              </a:rPr>
              <a:t>+ n</a:t>
            </a:r>
            <a:r>
              <a:rPr lang="it-IT" sz="2800" baseline="-25000">
                <a:solidFill>
                  <a:srgbClr val="FFFF00"/>
                </a:solidFill>
              </a:rPr>
              <a:t>2</a:t>
            </a:r>
            <a:r>
              <a:rPr lang="it-IT" sz="2800">
                <a:solidFill>
                  <a:srgbClr val="FFFFFF"/>
                </a:solidFill>
              </a:rPr>
              <a:t>. Quindi il numero totale</a:t>
            </a:r>
          </a:p>
          <a:p>
            <a:r>
              <a:rPr lang="it-IT" sz="2800">
                <a:solidFill>
                  <a:srgbClr val="FFFFFF"/>
                </a:solidFill>
              </a:rPr>
              <a:t>di confronti è </a:t>
            </a:r>
            <a:r>
              <a:rPr lang="it-IT" sz="2800">
                <a:solidFill>
                  <a:srgbClr val="FFFF00"/>
                </a:solidFill>
              </a:rPr>
              <a:t>n</a:t>
            </a:r>
            <a:r>
              <a:rPr lang="it-IT" sz="2800" baseline="-25000">
                <a:solidFill>
                  <a:srgbClr val="FFFF00"/>
                </a:solidFill>
              </a:rPr>
              <a:t>1</a:t>
            </a:r>
            <a:r>
              <a:rPr lang="it-IT" sz="2800">
                <a:solidFill>
                  <a:srgbClr val="FFFF00"/>
                </a:solidFill>
              </a:rPr>
              <a:t>+ n</a:t>
            </a:r>
            <a:r>
              <a:rPr lang="it-IT" sz="2800" baseline="-25000">
                <a:solidFill>
                  <a:srgbClr val="FFFF00"/>
                </a:solidFill>
              </a:rPr>
              <a:t>2</a:t>
            </a:r>
            <a:r>
              <a:rPr lang="it-IT" sz="2800">
                <a:solidFill>
                  <a:srgbClr val="FFFF00"/>
                </a:solidFill>
              </a:rPr>
              <a:t> -1</a:t>
            </a:r>
            <a:r>
              <a:rPr lang="it-IT" sz="2800">
                <a:solidFill>
                  <a:srgbClr val="FFFFFF"/>
                </a:solidFill>
              </a:rPr>
              <a:t>. 						</a:t>
            </a:r>
            <a:r>
              <a:rPr lang="it-IT">
                <a:solidFill>
                  <a:srgbClr val="FFFF00"/>
                </a:solidFill>
              </a:rPr>
              <a:t>QED</a:t>
            </a:r>
          </a:p>
        </p:txBody>
      </p:sp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592138" y="4714875"/>
            <a:ext cx="822801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sz="2800" dirty="0">
                <a:solidFill>
                  <a:srgbClr val="FFFFFF"/>
                </a:solidFill>
              </a:rPr>
              <a:t>Numero di confronti: </a:t>
            </a:r>
            <a:r>
              <a:rPr lang="it-IT" sz="2800" dirty="0">
                <a:solidFill>
                  <a:srgbClr val="FFFF00"/>
                </a:solidFill>
              </a:rPr>
              <a:t>C(n=</a:t>
            </a:r>
            <a:r>
              <a:rPr lang="it-IT" sz="2800" dirty="0">
                <a:solidFill>
                  <a:srgbClr val="FFFF00"/>
                </a:solidFill>
                <a:sym typeface="Symbol" pitchFamily="18" charset="2"/>
              </a:rPr>
              <a:t>n</a:t>
            </a:r>
            <a:r>
              <a:rPr lang="it-IT" sz="2800" baseline="-25000" dirty="0">
                <a:solidFill>
                  <a:srgbClr val="FFFF00"/>
                </a:solidFill>
                <a:sym typeface="Symbol" pitchFamily="18" charset="2"/>
              </a:rPr>
              <a:t>1</a:t>
            </a:r>
            <a:r>
              <a:rPr lang="it-IT" sz="2800" dirty="0">
                <a:solidFill>
                  <a:srgbClr val="FFFF00"/>
                </a:solidFill>
                <a:sym typeface="Symbol" pitchFamily="18" charset="2"/>
              </a:rPr>
              <a:t>+ n</a:t>
            </a:r>
            <a:r>
              <a:rPr lang="it-IT" sz="2800" baseline="-25000" dirty="0">
                <a:solidFill>
                  <a:srgbClr val="FFFF00"/>
                </a:solidFill>
                <a:sym typeface="Symbol" pitchFamily="18" charset="2"/>
              </a:rPr>
              <a:t>2</a:t>
            </a:r>
            <a:r>
              <a:rPr lang="it-IT" sz="2800" dirty="0">
                <a:solidFill>
                  <a:srgbClr val="FFFF00"/>
                </a:solidFill>
              </a:rPr>
              <a:t>)=</a:t>
            </a:r>
            <a:r>
              <a:rPr lang="it-IT" sz="2800" dirty="0">
                <a:solidFill>
                  <a:srgbClr val="FFFF00"/>
                </a:solidFill>
                <a:sym typeface="Symbol" pitchFamily="18" charset="2"/>
              </a:rPr>
              <a:t>O(n</a:t>
            </a:r>
            <a:r>
              <a:rPr lang="it-IT" sz="2800" baseline="-25000" dirty="0">
                <a:solidFill>
                  <a:srgbClr val="FFFF00"/>
                </a:solidFill>
                <a:sym typeface="Symbol" pitchFamily="18" charset="2"/>
              </a:rPr>
              <a:t>1</a:t>
            </a:r>
            <a:r>
              <a:rPr lang="it-IT" sz="2800" dirty="0">
                <a:solidFill>
                  <a:srgbClr val="FFFF00"/>
                </a:solidFill>
                <a:sym typeface="Symbol" pitchFamily="18" charset="2"/>
              </a:rPr>
              <a:t>+ n</a:t>
            </a:r>
            <a:r>
              <a:rPr lang="it-IT" sz="2800" baseline="-25000" dirty="0">
                <a:solidFill>
                  <a:srgbClr val="FFFF00"/>
                </a:solidFill>
                <a:sym typeface="Symbol" pitchFamily="18" charset="2"/>
              </a:rPr>
              <a:t>2</a:t>
            </a:r>
            <a:r>
              <a:rPr lang="it-IT" sz="2800" dirty="0">
                <a:solidFill>
                  <a:srgbClr val="FFFF00"/>
                </a:solidFill>
                <a:sym typeface="Symbol" pitchFamily="18" charset="2"/>
              </a:rPr>
              <a:t>)=O(n)</a:t>
            </a:r>
            <a:endParaRPr lang="it-IT" sz="2800" dirty="0">
              <a:solidFill>
                <a:srgbClr val="FFFFFF"/>
              </a:solidFill>
              <a:sym typeface="Symbol" pitchFamily="18" charset="2"/>
            </a:endParaRPr>
          </a:p>
          <a:p>
            <a:r>
              <a:rPr lang="it-IT" sz="2800" dirty="0">
                <a:solidFill>
                  <a:srgbClr val="FFFFFF"/>
                </a:solidFill>
                <a:sym typeface="Symbol" pitchFamily="18" charset="2"/>
              </a:rPr>
              <a:t>(si noti che vale anche</a:t>
            </a:r>
            <a:r>
              <a:rPr lang="it-IT" sz="2800" dirty="0">
                <a:solidFill>
                  <a:srgbClr val="FFFF00"/>
                </a:solidFill>
                <a:sym typeface="Symbol" pitchFamily="18" charset="2"/>
              </a:rPr>
              <a:t> </a:t>
            </a:r>
            <a:r>
              <a:rPr lang="it-IT" sz="2800" dirty="0">
                <a:solidFill>
                  <a:srgbClr val="FFFF00"/>
                </a:solidFill>
              </a:rPr>
              <a:t>C(n)=</a:t>
            </a:r>
            <a:r>
              <a:rPr lang="el-GR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Ω</a:t>
            </a:r>
            <a:r>
              <a:rPr lang="it-IT" sz="2800" dirty="0">
                <a:solidFill>
                  <a:srgbClr val="FFFF00"/>
                </a:solidFill>
                <a:sym typeface="Symbol" pitchFamily="18" charset="2"/>
              </a:rPr>
              <a:t>(</a:t>
            </a:r>
            <a:r>
              <a:rPr lang="it-IT" sz="2800" dirty="0" err="1">
                <a:solidFill>
                  <a:srgbClr val="FFFF00"/>
                </a:solidFill>
                <a:sym typeface="Symbol" pitchFamily="18" charset="2"/>
              </a:rPr>
              <a:t>min</a:t>
            </a:r>
            <a:r>
              <a:rPr lang="it-IT" sz="2800" dirty="0">
                <a:solidFill>
                  <a:srgbClr val="FFFF00"/>
                </a:solidFill>
                <a:sym typeface="Symbol" pitchFamily="18" charset="2"/>
              </a:rPr>
              <a:t>{n</a:t>
            </a:r>
            <a:r>
              <a:rPr lang="it-IT" sz="2800" baseline="-25000" dirty="0">
                <a:solidFill>
                  <a:srgbClr val="FFFF00"/>
                </a:solidFill>
                <a:sym typeface="Symbol" pitchFamily="18" charset="2"/>
              </a:rPr>
              <a:t>1</a:t>
            </a:r>
            <a:r>
              <a:rPr lang="it-IT" sz="2800" dirty="0">
                <a:solidFill>
                  <a:srgbClr val="FFFF00"/>
                </a:solidFill>
                <a:sym typeface="Symbol" pitchFamily="18" charset="2"/>
              </a:rPr>
              <a:t>,n</a:t>
            </a:r>
            <a:r>
              <a:rPr lang="it-IT" sz="2800" baseline="-25000" dirty="0">
                <a:solidFill>
                  <a:srgbClr val="FFFF00"/>
                </a:solidFill>
                <a:sym typeface="Symbol" pitchFamily="18" charset="2"/>
              </a:rPr>
              <a:t>2</a:t>
            </a:r>
            <a:r>
              <a:rPr lang="it-IT" sz="2800" dirty="0">
                <a:solidFill>
                  <a:srgbClr val="FFFF00"/>
                </a:solidFill>
                <a:sym typeface="Symbol" pitchFamily="18" charset="2"/>
              </a:rPr>
              <a:t>})</a:t>
            </a:r>
            <a:r>
              <a:rPr lang="it-IT" sz="2800" dirty="0">
                <a:solidFill>
                  <a:srgbClr val="FFFFFF"/>
                </a:solidFill>
                <a:sym typeface="Symbol" pitchFamily="18" charset="2"/>
              </a:rPr>
              <a:t>)</a:t>
            </a:r>
          </a:p>
        </p:txBody>
      </p:sp>
      <p:sp>
        <p:nvSpPr>
          <p:cNvPr id="143366" name="Text Box 6"/>
          <p:cNvSpPr txBox="1">
            <a:spLocks noChangeArrowheads="1"/>
          </p:cNvSpPr>
          <p:nvPr/>
        </p:nvSpPr>
        <p:spPr bwMode="auto">
          <a:xfrm>
            <a:off x="611188" y="5724525"/>
            <a:ext cx="62341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sz="2800">
                <a:solidFill>
                  <a:srgbClr val="FFFFFF"/>
                </a:solidFill>
              </a:rPr>
              <a:t>Numero di operazioni (confronti + copie)?</a:t>
            </a:r>
            <a:endParaRPr lang="it-IT" sz="2800">
              <a:solidFill>
                <a:srgbClr val="FFFF00"/>
              </a:solidFill>
              <a:sym typeface="Symbol" pitchFamily="18" charset="2"/>
            </a:endParaRPr>
          </a:p>
        </p:txBody>
      </p:sp>
      <p:sp>
        <p:nvSpPr>
          <p:cNvPr id="143367" name="Text Box 7"/>
          <p:cNvSpPr txBox="1">
            <a:spLocks noChangeArrowheads="1"/>
          </p:cNvSpPr>
          <p:nvPr/>
        </p:nvSpPr>
        <p:spPr bwMode="auto">
          <a:xfrm>
            <a:off x="6732588" y="5734050"/>
            <a:ext cx="24050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sz="2800">
                <a:solidFill>
                  <a:srgbClr val="FFFF00"/>
                </a:solidFill>
                <a:sym typeface="Symbol" pitchFamily="18" charset="2"/>
              </a:rPr>
              <a:t>T(n)=(n</a:t>
            </a:r>
            <a:r>
              <a:rPr lang="it-IT" sz="2800" baseline="-25000">
                <a:solidFill>
                  <a:srgbClr val="FFFF00"/>
                </a:solidFill>
                <a:sym typeface="Symbol" pitchFamily="18" charset="2"/>
              </a:rPr>
              <a:t>1</a:t>
            </a:r>
            <a:r>
              <a:rPr lang="it-IT" sz="2800">
                <a:solidFill>
                  <a:srgbClr val="FFFF00"/>
                </a:solidFill>
                <a:sym typeface="Symbol" pitchFamily="18" charset="2"/>
              </a:rPr>
              <a:t>+ n</a:t>
            </a:r>
            <a:r>
              <a:rPr lang="it-IT" sz="2800" baseline="-25000">
                <a:solidFill>
                  <a:srgbClr val="FFFF00"/>
                </a:solidFill>
                <a:sym typeface="Symbol" pitchFamily="18" charset="2"/>
              </a:rPr>
              <a:t>2</a:t>
            </a:r>
            <a:r>
              <a:rPr lang="it-IT" sz="2800">
                <a:solidFill>
                  <a:srgbClr val="FFFF00"/>
                </a:solidFill>
                <a:sym typeface="Symbol" pitchFamily="18" charset="2"/>
              </a:rPr>
              <a:t>)</a:t>
            </a:r>
          </a:p>
        </p:txBody>
      </p:sp>
      <p:sp>
        <p:nvSpPr>
          <p:cNvPr id="20489" name="Rectangle 5"/>
          <p:cNvSpPr>
            <a:spLocks noChangeArrowheads="1"/>
          </p:cNvSpPr>
          <p:nvPr/>
        </p:nvSpPr>
        <p:spPr bwMode="black">
          <a:xfrm>
            <a:off x="457200" y="354013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3200" b="1">
                <a:solidFill>
                  <a:srgbClr val="FFFF00"/>
                </a:solidFill>
              </a:rPr>
              <a:t>Costo dell’algoritmo di merge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17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4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4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5" grpId="0"/>
      <p:bldP spid="143366" grpId="0"/>
      <p:bldP spid="14336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2"/>
          <p:cNvSpPr txBox="1">
            <a:spLocks noChangeArrowheads="1"/>
          </p:cNvSpPr>
          <p:nvPr/>
        </p:nvSpPr>
        <p:spPr bwMode="auto">
          <a:xfrm>
            <a:off x="479425" y="1557338"/>
            <a:ext cx="5029200" cy="2682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</a:rPr>
              <a:t>MergeSort (A, i, f)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000">
                <a:solidFill>
                  <a:srgbClr val="000000"/>
                </a:solidFill>
              </a:rPr>
              <a:t> </a:t>
            </a:r>
            <a:r>
              <a:rPr lang="en-US" sz="2000" b="1">
                <a:solidFill>
                  <a:srgbClr val="000000"/>
                </a:solidFill>
              </a:rPr>
              <a:t>if</a:t>
            </a:r>
            <a:r>
              <a:rPr lang="en-US" sz="2000">
                <a:solidFill>
                  <a:srgbClr val="000000"/>
                </a:solidFill>
              </a:rPr>
              <a:t> (i </a:t>
            </a:r>
            <a:r>
              <a:rPr lang="en-US" sz="2000">
                <a:solidFill>
                  <a:srgbClr val="000000"/>
                </a:solidFill>
                <a:sym typeface="Symbol" pitchFamily="18" charset="2"/>
              </a:rPr>
              <a:t></a:t>
            </a:r>
            <a:r>
              <a:rPr lang="en-US" sz="2000">
                <a:solidFill>
                  <a:srgbClr val="000000"/>
                </a:solidFill>
              </a:rPr>
              <a:t> f) </a:t>
            </a:r>
            <a:r>
              <a:rPr lang="en-US" sz="2000" b="1">
                <a:solidFill>
                  <a:srgbClr val="000000"/>
                </a:solidFill>
              </a:rPr>
              <a:t>then</a:t>
            </a:r>
            <a:r>
              <a:rPr lang="en-US" sz="2000">
                <a:solidFill>
                  <a:srgbClr val="000000"/>
                </a:solidFill>
              </a:rPr>
              <a:t> </a:t>
            </a:r>
            <a:r>
              <a:rPr lang="en-US" sz="2000" b="1">
                <a:solidFill>
                  <a:srgbClr val="000000"/>
                </a:solidFill>
              </a:rPr>
              <a:t>return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000">
                <a:solidFill>
                  <a:srgbClr val="000000"/>
                </a:solidFill>
              </a:rPr>
              <a:t> m = (i+f)/2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000">
                <a:solidFill>
                  <a:srgbClr val="000000"/>
                </a:solidFill>
              </a:rPr>
              <a:t> MergeSort(A,i,m)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000">
                <a:solidFill>
                  <a:srgbClr val="000000"/>
                </a:solidFill>
              </a:rPr>
              <a:t> MergeSort(A,m+1,f)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000">
                <a:solidFill>
                  <a:srgbClr val="000000"/>
                </a:solidFill>
              </a:rPr>
              <a:t> Merge(A,i,m,f)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black">
          <a:xfrm>
            <a:off x="457200" y="354013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4000" b="1" dirty="0" err="1">
                <a:solidFill>
                  <a:srgbClr val="FFFF00"/>
                </a:solidFill>
              </a:rPr>
              <a:t>MergeSort</a:t>
            </a:r>
            <a:endParaRPr lang="it-IT" altLang="it-IT" sz="3200" b="1" dirty="0">
              <a:solidFill>
                <a:srgbClr val="FFFF00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it-IT" altLang="it-IT">
              <a:solidFill>
                <a:srgbClr val="FFFFFF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92138" y="4714875"/>
            <a:ext cx="82280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sz="2800" dirty="0" smtClean="0">
                <a:solidFill>
                  <a:srgbClr val="FFFFFF"/>
                </a:solidFill>
              </a:rPr>
              <a:t>Ovviamente la chiamata principale è </a:t>
            </a:r>
            <a:r>
              <a:rPr lang="it-IT" sz="2800" dirty="0" err="1" smtClean="0">
                <a:solidFill>
                  <a:srgbClr val="FFFF00"/>
                </a:solidFill>
              </a:rPr>
              <a:t>Mergesort</a:t>
            </a:r>
            <a:r>
              <a:rPr lang="it-IT" sz="2800" dirty="0" smtClean="0">
                <a:solidFill>
                  <a:srgbClr val="FFFF00"/>
                </a:solidFill>
                <a:sym typeface="Symbol" pitchFamily="18" charset="2"/>
              </a:rPr>
              <a:t>(A,1,n)</a:t>
            </a:r>
            <a:endParaRPr lang="it-IT" sz="2800" dirty="0">
              <a:solidFill>
                <a:srgbClr val="FFFFFF"/>
              </a:solidFill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2034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4000" b="1" dirty="0" smtClean="0">
                <a:solidFill>
                  <a:srgbClr val="FFFF00"/>
                </a:solidFill>
              </a:rPr>
              <a:t>Complessità del </a:t>
            </a:r>
            <a:r>
              <a:rPr lang="it-IT" altLang="it-IT" sz="4000" b="1" dirty="0" err="1" smtClean="0">
                <a:solidFill>
                  <a:srgbClr val="FFFF00"/>
                </a:solidFill>
              </a:rPr>
              <a:t>MergeSort</a:t>
            </a:r>
            <a:endParaRPr lang="it-IT" altLang="it-IT" sz="4000" b="1" dirty="0">
              <a:solidFill>
                <a:srgbClr val="FFFF00"/>
              </a:solidFill>
            </a:endParaRP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458788" y="1268413"/>
            <a:ext cx="8001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it-IT" altLang="it-IT" sz="3200" dirty="0">
                <a:solidFill>
                  <a:srgbClr val="FFFFFF"/>
                </a:solidFill>
              </a:rPr>
              <a:t>Si </a:t>
            </a:r>
            <a:r>
              <a:rPr lang="it-IT" altLang="it-IT" sz="3200" dirty="0" smtClean="0">
                <a:solidFill>
                  <a:srgbClr val="FFFFFF"/>
                </a:solidFill>
              </a:rPr>
              <a:t>vede facilmente che il tempo di esecuzione </a:t>
            </a:r>
            <a:r>
              <a:rPr lang="it-IT" altLang="it-IT" sz="3200" dirty="0">
                <a:solidFill>
                  <a:srgbClr val="FFFFFF"/>
                </a:solidFill>
              </a:rPr>
              <a:t>di </a:t>
            </a:r>
            <a:r>
              <a:rPr lang="it-IT" altLang="it-IT" sz="3200" dirty="0" err="1">
                <a:solidFill>
                  <a:srgbClr val="FFFFFF"/>
                </a:solidFill>
              </a:rPr>
              <a:t>MergeSort</a:t>
            </a:r>
            <a:r>
              <a:rPr lang="it-IT" altLang="it-IT" sz="3200" dirty="0">
                <a:solidFill>
                  <a:srgbClr val="FFFFFF"/>
                </a:solidFill>
              </a:rPr>
              <a:t> è: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304800" y="246380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it-IT" altLang="it-IT" sz="3200">
              <a:solidFill>
                <a:srgbClr val="FFFF00"/>
              </a:solidFill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2494260"/>
            <a:ext cx="9144000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it-IT" altLang="it-IT" sz="3200" dirty="0">
                <a:solidFill>
                  <a:srgbClr val="FFFF00"/>
                </a:solidFill>
              </a:rPr>
              <a:t>T(n) = 2 </a:t>
            </a:r>
            <a:r>
              <a:rPr lang="it-IT" altLang="it-IT" sz="3200" dirty="0">
                <a:solidFill>
                  <a:srgbClr val="FF99CC"/>
                </a:solidFill>
              </a:rPr>
              <a:t>T(n/2) </a:t>
            </a:r>
            <a:r>
              <a:rPr lang="it-IT" altLang="it-IT" sz="3200" dirty="0">
                <a:solidFill>
                  <a:srgbClr val="FFFF00"/>
                </a:solidFill>
              </a:rPr>
              <a:t>+ </a:t>
            </a:r>
            <a:r>
              <a:rPr lang="el-GR" altLang="it-IT" sz="3200" dirty="0">
                <a:solidFill>
                  <a:srgbClr val="FFC000"/>
                </a:solidFill>
              </a:rPr>
              <a:t>Θ</a:t>
            </a:r>
            <a:r>
              <a:rPr lang="it-IT" altLang="it-IT" sz="3200" dirty="0">
                <a:solidFill>
                  <a:srgbClr val="FFC000"/>
                </a:solidFill>
              </a:rPr>
              <a:t>(n</a:t>
            </a:r>
            <a:r>
              <a:rPr lang="it-IT" altLang="it-IT" sz="3200" dirty="0" smtClean="0">
                <a:solidFill>
                  <a:srgbClr val="FFC000"/>
                </a:solidFill>
              </a:rPr>
              <a:t>) </a:t>
            </a:r>
            <a:r>
              <a:rPr lang="it-IT" altLang="it-IT" sz="3200" dirty="0" smtClean="0">
                <a:solidFill>
                  <a:srgbClr val="FFFFFF"/>
                </a:solidFill>
              </a:rPr>
              <a:t>con </a:t>
            </a:r>
            <a:r>
              <a:rPr lang="it-IT" altLang="it-IT" sz="3200" dirty="0" smtClean="0">
                <a:solidFill>
                  <a:srgbClr val="FFFF00"/>
                </a:solidFill>
              </a:rPr>
              <a:t>T(1</a:t>
            </a:r>
            <a:r>
              <a:rPr lang="it-IT" altLang="it-IT" sz="3200" dirty="0">
                <a:solidFill>
                  <a:srgbClr val="FFFF00"/>
                </a:solidFill>
              </a:rPr>
              <a:t>)=</a:t>
            </a:r>
            <a:r>
              <a:rPr lang="it-IT" altLang="it-IT" sz="3200" dirty="0" smtClean="0">
                <a:solidFill>
                  <a:srgbClr val="FFFF00"/>
                </a:solidFill>
              </a:rPr>
              <a:t>1, </a:t>
            </a:r>
            <a:r>
              <a:rPr lang="it-IT" altLang="it-IT" sz="3200" dirty="0" smtClean="0">
                <a:solidFill>
                  <a:srgbClr val="FFFFFF"/>
                </a:solidFill>
              </a:rPr>
              <a:t>da cui:</a:t>
            </a:r>
            <a:r>
              <a:rPr lang="it-IT" altLang="it-IT" sz="3200" dirty="0" smtClean="0">
                <a:solidFill>
                  <a:srgbClr val="FFFF00"/>
                </a:solidFill>
              </a:rPr>
              <a:t> 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it-IT" altLang="it-IT" sz="3200" dirty="0" smtClean="0">
                <a:solidFill>
                  <a:srgbClr val="FFFF00"/>
                </a:solidFill>
              </a:rPr>
              <a:t>T(n)=2</a:t>
            </a:r>
            <a:r>
              <a:rPr lang="it-IT" altLang="it-IT" sz="3200" dirty="0" smtClean="0">
                <a:solidFill>
                  <a:srgbClr val="FF99CC"/>
                </a:solidFill>
              </a:rPr>
              <a:t>(2T(n/2</a:t>
            </a:r>
            <a:r>
              <a:rPr lang="it-IT" altLang="it-IT" sz="3200" baseline="30000" dirty="0" smtClean="0">
                <a:solidFill>
                  <a:srgbClr val="FF99CC"/>
                </a:solidFill>
              </a:rPr>
              <a:t>2</a:t>
            </a:r>
            <a:r>
              <a:rPr lang="it-IT" altLang="it-IT" sz="3200" dirty="0" smtClean="0">
                <a:solidFill>
                  <a:srgbClr val="FF99CC"/>
                </a:solidFill>
              </a:rPr>
              <a:t>)+Θ(n/2))</a:t>
            </a:r>
            <a:r>
              <a:rPr lang="it-IT" altLang="it-IT" sz="3200" dirty="0" smtClean="0">
                <a:solidFill>
                  <a:srgbClr val="FFFF00"/>
                </a:solidFill>
              </a:rPr>
              <a:t>+</a:t>
            </a:r>
            <a:r>
              <a:rPr lang="it-IT" altLang="it-IT" sz="3200" dirty="0" smtClean="0">
                <a:solidFill>
                  <a:srgbClr val="FFC000"/>
                </a:solidFill>
              </a:rPr>
              <a:t>Θ(n)</a:t>
            </a:r>
            <a:r>
              <a:rPr lang="it-IT" altLang="it-IT" sz="3200" dirty="0" smtClean="0">
                <a:solidFill>
                  <a:srgbClr val="FFFF00"/>
                </a:solidFill>
              </a:rPr>
              <a:t>=</a:t>
            </a:r>
            <a:endParaRPr lang="it-IT" altLang="it-IT" sz="3200" dirty="0">
              <a:solidFill>
                <a:srgbClr val="FFFF00"/>
              </a:solidFill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it-IT" altLang="it-IT" sz="3200" dirty="0">
                <a:solidFill>
                  <a:srgbClr val="FFFF00"/>
                </a:solidFill>
              </a:rPr>
              <a:t> </a:t>
            </a:r>
            <a:r>
              <a:rPr lang="it-IT" altLang="it-IT" sz="3200" dirty="0" smtClean="0">
                <a:solidFill>
                  <a:srgbClr val="FFFF00"/>
                </a:solidFill>
              </a:rPr>
              <a:t>=2</a:t>
            </a:r>
            <a:r>
              <a:rPr lang="it-IT" altLang="it-IT" sz="3200" dirty="0" smtClean="0">
                <a:solidFill>
                  <a:srgbClr val="FF99CC"/>
                </a:solidFill>
              </a:rPr>
              <a:t>(2</a:t>
            </a:r>
            <a:r>
              <a:rPr lang="it-IT" altLang="it-IT" sz="3200" dirty="0" smtClean="0">
                <a:solidFill>
                  <a:srgbClr val="00CC99"/>
                </a:solidFill>
              </a:rPr>
              <a:t>(2T(n/2</a:t>
            </a:r>
            <a:r>
              <a:rPr lang="it-IT" altLang="it-IT" sz="3200" baseline="30000" dirty="0" smtClean="0">
                <a:solidFill>
                  <a:srgbClr val="00CC99"/>
                </a:solidFill>
              </a:rPr>
              <a:t>3</a:t>
            </a:r>
            <a:r>
              <a:rPr lang="it-IT" altLang="it-IT" sz="3200" dirty="0" smtClean="0">
                <a:solidFill>
                  <a:srgbClr val="00CC99"/>
                </a:solidFill>
              </a:rPr>
              <a:t>)+Θ(n/2</a:t>
            </a:r>
            <a:r>
              <a:rPr lang="it-IT" altLang="it-IT" sz="3200" baseline="30000" dirty="0" smtClean="0">
                <a:solidFill>
                  <a:srgbClr val="00CC99"/>
                </a:solidFill>
              </a:rPr>
              <a:t>2</a:t>
            </a:r>
            <a:r>
              <a:rPr lang="it-IT" altLang="it-IT" sz="3200" dirty="0" smtClean="0">
                <a:solidFill>
                  <a:srgbClr val="00CC99"/>
                </a:solidFill>
              </a:rPr>
              <a:t>))</a:t>
            </a:r>
            <a:r>
              <a:rPr lang="it-IT" altLang="it-IT" sz="3200" dirty="0" smtClean="0">
                <a:solidFill>
                  <a:srgbClr val="FF99CC"/>
                </a:solidFill>
              </a:rPr>
              <a:t>+Θ(n/2))</a:t>
            </a:r>
            <a:r>
              <a:rPr lang="it-IT" altLang="it-IT" sz="3200" dirty="0" smtClean="0">
                <a:solidFill>
                  <a:srgbClr val="FFFF00"/>
                </a:solidFill>
              </a:rPr>
              <a:t>+</a:t>
            </a:r>
            <a:r>
              <a:rPr lang="it-IT" altLang="it-IT" sz="3200" dirty="0" smtClean="0">
                <a:solidFill>
                  <a:srgbClr val="FFC000"/>
                </a:solidFill>
              </a:rPr>
              <a:t>Θ(n)</a:t>
            </a:r>
            <a:r>
              <a:rPr lang="it-IT" altLang="it-IT" sz="3200" dirty="0" smtClean="0">
                <a:solidFill>
                  <a:srgbClr val="FFFF00"/>
                </a:solidFill>
              </a:rPr>
              <a:t>=…</a:t>
            </a:r>
            <a:endParaRPr lang="it-IT" altLang="it-IT" sz="3200" dirty="0">
              <a:solidFill>
                <a:srgbClr val="FFFF00"/>
              </a:solidFill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it-IT" altLang="it-IT" sz="3200" dirty="0">
                <a:solidFill>
                  <a:srgbClr val="FFFFFF"/>
                </a:solidFill>
              </a:rPr>
              <a:t>    e per </a:t>
            </a:r>
            <a:r>
              <a:rPr lang="it-IT" altLang="it-IT" sz="3200" dirty="0">
                <a:solidFill>
                  <a:srgbClr val="FFFF00"/>
                </a:solidFill>
              </a:rPr>
              <a:t>k = </a:t>
            </a:r>
            <a:r>
              <a:rPr lang="it-IT" altLang="it-IT" sz="3200" dirty="0">
                <a:solidFill>
                  <a:srgbClr val="FFFF00"/>
                </a:solidFill>
                <a:sym typeface="Symbol"/>
              </a:rPr>
              <a:t></a:t>
            </a:r>
            <a:r>
              <a:rPr lang="it-IT" altLang="it-IT" sz="3200" dirty="0" smtClean="0">
                <a:solidFill>
                  <a:srgbClr val="FFFF00"/>
                </a:solidFill>
              </a:rPr>
              <a:t>log</a:t>
            </a:r>
            <a:r>
              <a:rPr lang="it-IT" altLang="it-IT" sz="3200" baseline="-25000" dirty="0" smtClean="0">
                <a:solidFill>
                  <a:srgbClr val="FFFF00"/>
                </a:solidFill>
              </a:rPr>
              <a:t>2</a:t>
            </a:r>
            <a:r>
              <a:rPr lang="it-IT" altLang="it-IT" sz="3200" dirty="0" smtClean="0">
                <a:solidFill>
                  <a:srgbClr val="FFFF00"/>
                </a:solidFill>
              </a:rPr>
              <a:t>n</a:t>
            </a:r>
            <a:r>
              <a:rPr lang="it-IT" altLang="it-IT" sz="3200" dirty="0">
                <a:solidFill>
                  <a:srgbClr val="FFFF00"/>
                </a:solidFill>
                <a:sym typeface="Symbol"/>
              </a:rPr>
              <a:t> </a:t>
            </a:r>
            <a:r>
              <a:rPr lang="it-IT" altLang="it-IT" sz="3200" dirty="0">
                <a:solidFill>
                  <a:srgbClr val="FFFF00"/>
                </a:solidFill>
              </a:rPr>
              <a:t> </a:t>
            </a:r>
            <a:r>
              <a:rPr lang="it-IT" altLang="it-IT" sz="3200" dirty="0">
                <a:solidFill>
                  <a:srgbClr val="FFFFFF"/>
                </a:solidFill>
              </a:rPr>
              <a:t>si ha </a:t>
            </a:r>
            <a:r>
              <a:rPr lang="it-IT" altLang="it-IT" sz="3200" dirty="0">
                <a:solidFill>
                  <a:srgbClr val="FFFF00"/>
                </a:solidFill>
                <a:sym typeface="Symbol"/>
              </a:rPr>
              <a:t></a:t>
            </a:r>
            <a:r>
              <a:rPr lang="it-IT" altLang="it-IT" sz="3200" dirty="0">
                <a:solidFill>
                  <a:srgbClr val="FFFB05"/>
                </a:solidFill>
              </a:rPr>
              <a:t>n/2</a:t>
            </a:r>
            <a:r>
              <a:rPr lang="it-IT" altLang="it-IT" sz="3200" baseline="30000" dirty="0">
                <a:solidFill>
                  <a:srgbClr val="FFFB05"/>
                </a:solidFill>
              </a:rPr>
              <a:t>k</a:t>
            </a:r>
            <a:r>
              <a:rPr lang="it-IT" altLang="it-IT" sz="3200" dirty="0">
                <a:solidFill>
                  <a:srgbClr val="FFFF00"/>
                </a:solidFill>
                <a:sym typeface="Symbol"/>
              </a:rPr>
              <a:t> </a:t>
            </a:r>
            <a:r>
              <a:rPr lang="it-IT" altLang="it-IT" sz="3200" dirty="0">
                <a:solidFill>
                  <a:srgbClr val="FFFB05"/>
                </a:solidFill>
              </a:rPr>
              <a:t>= 1 </a:t>
            </a:r>
            <a:r>
              <a:rPr lang="it-IT" altLang="it-IT" sz="3200" dirty="0">
                <a:solidFill>
                  <a:srgbClr val="FFFFFF"/>
                </a:solidFill>
              </a:rPr>
              <a:t>e quindi</a:t>
            </a:r>
          </a:p>
          <a:p>
            <a:pPr algn="ctr">
              <a:spcBef>
                <a:spcPct val="20000"/>
              </a:spcBef>
              <a:defRPr/>
            </a:pPr>
            <a:r>
              <a:rPr lang="it-IT" altLang="it-IT" sz="2800" dirty="0">
                <a:solidFill>
                  <a:srgbClr val="FFFF00"/>
                </a:solidFill>
              </a:rPr>
              <a:t>T(n</a:t>
            </a:r>
            <a:r>
              <a:rPr lang="it-IT" altLang="it-IT" sz="2800" dirty="0" smtClean="0">
                <a:solidFill>
                  <a:srgbClr val="FFFF00"/>
                </a:solidFill>
              </a:rPr>
              <a:t>)=2</a:t>
            </a:r>
            <a:r>
              <a:rPr lang="it-IT" altLang="it-IT" sz="2800" dirty="0" smtClean="0">
                <a:solidFill>
                  <a:srgbClr val="FF99CC"/>
                </a:solidFill>
              </a:rPr>
              <a:t>(</a:t>
            </a:r>
            <a:r>
              <a:rPr lang="it-IT" altLang="it-IT" sz="2800" dirty="0">
                <a:solidFill>
                  <a:srgbClr val="FF99CC"/>
                </a:solidFill>
              </a:rPr>
              <a:t>2</a:t>
            </a:r>
            <a:r>
              <a:rPr lang="it-IT" altLang="it-IT" sz="2800" dirty="0" smtClean="0">
                <a:solidFill>
                  <a:srgbClr val="00CC99"/>
                </a:solidFill>
              </a:rPr>
              <a:t>(</a:t>
            </a:r>
            <a:r>
              <a:rPr lang="it-IT" altLang="it-IT" sz="2800" dirty="0" smtClean="0">
                <a:solidFill>
                  <a:srgbClr val="FFFF00"/>
                </a:solidFill>
              </a:rPr>
              <a:t>…(2T</a:t>
            </a:r>
            <a:r>
              <a:rPr lang="it-IT" altLang="it-IT" sz="2800" dirty="0">
                <a:solidFill>
                  <a:srgbClr val="FFFF00"/>
                </a:solidFill>
              </a:rPr>
              <a:t>(</a:t>
            </a:r>
            <a:r>
              <a:rPr lang="it-IT" altLang="it-IT" sz="2800" dirty="0">
                <a:solidFill>
                  <a:srgbClr val="FFFF00"/>
                </a:solidFill>
                <a:sym typeface="Symbol"/>
              </a:rPr>
              <a:t></a:t>
            </a:r>
            <a:r>
              <a:rPr lang="it-IT" altLang="it-IT" sz="2800" dirty="0">
                <a:solidFill>
                  <a:srgbClr val="FFFB05"/>
                </a:solidFill>
              </a:rPr>
              <a:t>n/2</a:t>
            </a:r>
            <a:r>
              <a:rPr lang="it-IT" altLang="it-IT" sz="2800" baseline="30000" dirty="0">
                <a:solidFill>
                  <a:srgbClr val="FFFB05"/>
                </a:solidFill>
              </a:rPr>
              <a:t>k</a:t>
            </a:r>
            <a:r>
              <a:rPr lang="it-IT" altLang="it-IT" sz="2800" dirty="0">
                <a:solidFill>
                  <a:srgbClr val="FFFF00"/>
                </a:solidFill>
                <a:sym typeface="Symbol"/>
              </a:rPr>
              <a:t></a:t>
            </a:r>
            <a:r>
              <a:rPr lang="it-IT" altLang="it-IT" sz="2800" dirty="0">
                <a:solidFill>
                  <a:srgbClr val="FFFF00"/>
                </a:solidFill>
              </a:rPr>
              <a:t>)+Θ(1))+…+</a:t>
            </a:r>
            <a:r>
              <a:rPr lang="it-IT" altLang="it-IT" sz="2800" dirty="0" smtClean="0">
                <a:solidFill>
                  <a:srgbClr val="00CC99"/>
                </a:solidFill>
              </a:rPr>
              <a:t>Θ(</a:t>
            </a:r>
            <a:r>
              <a:rPr lang="it-IT" altLang="it-IT" sz="2800" dirty="0">
                <a:solidFill>
                  <a:srgbClr val="00CC99"/>
                </a:solidFill>
              </a:rPr>
              <a:t>n/2</a:t>
            </a:r>
            <a:r>
              <a:rPr lang="it-IT" altLang="it-IT" sz="2800" baseline="30000" dirty="0">
                <a:solidFill>
                  <a:srgbClr val="00CC99"/>
                </a:solidFill>
              </a:rPr>
              <a:t>2</a:t>
            </a:r>
            <a:r>
              <a:rPr lang="it-IT" altLang="it-IT" sz="2800" dirty="0" smtClean="0">
                <a:solidFill>
                  <a:srgbClr val="00CC99"/>
                </a:solidFill>
              </a:rPr>
              <a:t>))</a:t>
            </a:r>
            <a:r>
              <a:rPr lang="it-IT" altLang="it-IT" sz="2800" dirty="0" smtClean="0">
                <a:solidFill>
                  <a:srgbClr val="FFFF00"/>
                </a:solidFill>
              </a:rPr>
              <a:t>+</a:t>
            </a:r>
            <a:r>
              <a:rPr lang="it-IT" altLang="it-IT" sz="2800" dirty="0" smtClean="0">
                <a:solidFill>
                  <a:srgbClr val="FF99CC"/>
                </a:solidFill>
              </a:rPr>
              <a:t>Θ(</a:t>
            </a:r>
            <a:r>
              <a:rPr lang="it-IT" altLang="it-IT" sz="2800" dirty="0">
                <a:solidFill>
                  <a:srgbClr val="FF99CC"/>
                </a:solidFill>
              </a:rPr>
              <a:t>n/2</a:t>
            </a:r>
            <a:r>
              <a:rPr lang="it-IT" altLang="it-IT" sz="2800" dirty="0" smtClean="0">
                <a:solidFill>
                  <a:srgbClr val="FF99CC"/>
                </a:solidFill>
              </a:rPr>
              <a:t>))</a:t>
            </a:r>
            <a:r>
              <a:rPr lang="it-IT" altLang="it-IT" sz="2800" dirty="0" smtClean="0">
                <a:solidFill>
                  <a:srgbClr val="FFFF00"/>
                </a:solidFill>
              </a:rPr>
              <a:t>+</a:t>
            </a:r>
            <a:r>
              <a:rPr lang="it-IT" altLang="it-IT" sz="2800" dirty="0" smtClean="0">
                <a:solidFill>
                  <a:srgbClr val="FFC000"/>
                </a:solidFill>
              </a:rPr>
              <a:t>Θ(n)</a:t>
            </a:r>
            <a:endParaRPr lang="it-IT" altLang="it-IT" sz="2800" dirty="0">
              <a:solidFill>
                <a:srgbClr val="FFC000"/>
              </a:solidFill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it-IT" altLang="it-IT" sz="2800" dirty="0">
                <a:solidFill>
                  <a:srgbClr val="FFFF00"/>
                </a:solidFill>
              </a:rPr>
              <a:t>= </a:t>
            </a:r>
            <a:r>
              <a:rPr lang="it-IT" altLang="it-IT" sz="2800" dirty="0" smtClean="0">
                <a:solidFill>
                  <a:srgbClr val="FFFF00"/>
                </a:solidFill>
              </a:rPr>
              <a:t>2</a:t>
            </a:r>
            <a:r>
              <a:rPr lang="it-IT" altLang="it-IT" sz="2800" baseline="30000" dirty="0" smtClean="0">
                <a:solidFill>
                  <a:srgbClr val="FFFF00"/>
                </a:solidFill>
                <a:sym typeface="Symbol"/>
              </a:rPr>
              <a:t></a:t>
            </a:r>
            <a:r>
              <a:rPr lang="it-IT" altLang="it-IT" sz="2800" baseline="30000" dirty="0" smtClean="0">
                <a:solidFill>
                  <a:srgbClr val="FFFF00"/>
                </a:solidFill>
              </a:rPr>
              <a:t>log n</a:t>
            </a:r>
            <a:r>
              <a:rPr lang="it-IT" altLang="it-IT" sz="2800" baseline="30000" dirty="0" smtClean="0">
                <a:solidFill>
                  <a:srgbClr val="FFFF00"/>
                </a:solidFill>
                <a:sym typeface="Symbol"/>
              </a:rPr>
              <a:t></a:t>
            </a:r>
            <a:r>
              <a:rPr lang="it-IT" altLang="it-IT" sz="2800" dirty="0" smtClean="0">
                <a:solidFill>
                  <a:srgbClr val="FFFF00"/>
                </a:solidFill>
                <a:sym typeface="Symbol"/>
              </a:rPr>
              <a:t>·</a:t>
            </a:r>
            <a:r>
              <a:rPr lang="it-IT" altLang="it-IT" sz="2800" dirty="0" smtClean="0">
                <a:solidFill>
                  <a:srgbClr val="FFFF00"/>
                </a:solidFill>
              </a:rPr>
              <a:t>Θ(1)+2</a:t>
            </a:r>
            <a:r>
              <a:rPr lang="it-IT" altLang="it-IT" sz="2800" baseline="30000" dirty="0" smtClean="0">
                <a:solidFill>
                  <a:srgbClr val="FFFF00"/>
                </a:solidFill>
                <a:sym typeface="Symbol"/>
              </a:rPr>
              <a:t></a:t>
            </a:r>
            <a:r>
              <a:rPr lang="it-IT" altLang="it-IT" sz="2800" baseline="30000" dirty="0" smtClean="0">
                <a:solidFill>
                  <a:srgbClr val="FFFF00"/>
                </a:solidFill>
              </a:rPr>
              <a:t>log</a:t>
            </a:r>
            <a:r>
              <a:rPr lang="it-IT" altLang="it-IT" sz="2800" dirty="0" smtClean="0">
                <a:solidFill>
                  <a:srgbClr val="FFFF00"/>
                </a:solidFill>
              </a:rPr>
              <a:t> </a:t>
            </a:r>
            <a:r>
              <a:rPr lang="it-IT" altLang="it-IT" sz="2800" baseline="30000" dirty="0" smtClean="0">
                <a:solidFill>
                  <a:srgbClr val="FFFF00"/>
                </a:solidFill>
              </a:rPr>
              <a:t>n</a:t>
            </a:r>
            <a:r>
              <a:rPr lang="it-IT" altLang="it-IT" sz="2800" baseline="30000" dirty="0" smtClean="0">
                <a:solidFill>
                  <a:srgbClr val="FFFF00"/>
                </a:solidFill>
                <a:sym typeface="Symbol"/>
              </a:rPr>
              <a:t>-1</a:t>
            </a:r>
            <a:r>
              <a:rPr lang="it-IT" altLang="it-IT" sz="2800" dirty="0" smtClean="0">
                <a:solidFill>
                  <a:srgbClr val="FFFF00"/>
                </a:solidFill>
                <a:sym typeface="Symbol"/>
              </a:rPr>
              <a:t>·</a:t>
            </a:r>
            <a:r>
              <a:rPr lang="it-IT" altLang="it-IT" sz="2800" dirty="0" smtClean="0">
                <a:solidFill>
                  <a:srgbClr val="FFFF00"/>
                </a:solidFill>
              </a:rPr>
              <a:t>Θ(2)+</a:t>
            </a:r>
            <a:r>
              <a:rPr lang="it-IT" altLang="it-IT" sz="2800" dirty="0">
                <a:solidFill>
                  <a:srgbClr val="FFFF00"/>
                </a:solidFill>
              </a:rPr>
              <a:t>2</a:t>
            </a:r>
            <a:r>
              <a:rPr lang="it-IT" altLang="it-IT" sz="2800" baseline="30000" dirty="0">
                <a:solidFill>
                  <a:srgbClr val="FFFF00"/>
                </a:solidFill>
                <a:sym typeface="Symbol"/>
              </a:rPr>
              <a:t></a:t>
            </a:r>
            <a:r>
              <a:rPr lang="it-IT" altLang="it-IT" sz="2800" baseline="30000" dirty="0">
                <a:solidFill>
                  <a:srgbClr val="FFFF00"/>
                </a:solidFill>
              </a:rPr>
              <a:t>log</a:t>
            </a:r>
            <a:r>
              <a:rPr lang="it-IT" altLang="it-IT" sz="2800" dirty="0">
                <a:solidFill>
                  <a:srgbClr val="FFFF00"/>
                </a:solidFill>
              </a:rPr>
              <a:t> </a:t>
            </a:r>
            <a:r>
              <a:rPr lang="it-IT" altLang="it-IT" sz="2800" baseline="30000" dirty="0">
                <a:solidFill>
                  <a:srgbClr val="FFFF00"/>
                </a:solidFill>
              </a:rPr>
              <a:t>n</a:t>
            </a:r>
            <a:r>
              <a:rPr lang="it-IT" altLang="it-IT" sz="2800" baseline="30000" dirty="0">
                <a:solidFill>
                  <a:srgbClr val="FFFF00"/>
                </a:solidFill>
                <a:sym typeface="Symbol"/>
              </a:rPr>
              <a:t></a:t>
            </a:r>
            <a:r>
              <a:rPr lang="it-IT" altLang="it-IT" sz="2800" baseline="30000" dirty="0" smtClean="0">
                <a:solidFill>
                  <a:srgbClr val="FFFF00"/>
                </a:solidFill>
                <a:sym typeface="Symbol"/>
              </a:rPr>
              <a:t>-2</a:t>
            </a:r>
            <a:r>
              <a:rPr lang="it-IT" altLang="it-IT" sz="2800" dirty="0" smtClean="0">
                <a:solidFill>
                  <a:srgbClr val="FFFF00"/>
                </a:solidFill>
                <a:sym typeface="Symbol"/>
              </a:rPr>
              <a:t>·</a:t>
            </a:r>
            <a:r>
              <a:rPr lang="it-IT" altLang="it-IT" sz="2800" dirty="0" smtClean="0">
                <a:solidFill>
                  <a:srgbClr val="FFFF00"/>
                </a:solidFill>
              </a:rPr>
              <a:t>Θ(2</a:t>
            </a:r>
            <a:r>
              <a:rPr lang="it-IT" altLang="it-IT" sz="2800" baseline="30000" dirty="0">
                <a:solidFill>
                  <a:srgbClr val="FFFF00"/>
                </a:solidFill>
                <a:sym typeface="Symbol"/>
              </a:rPr>
              <a:t>2</a:t>
            </a:r>
            <a:r>
              <a:rPr lang="it-IT" altLang="it-IT" sz="2800" dirty="0" smtClean="0">
                <a:solidFill>
                  <a:srgbClr val="FFFF00"/>
                </a:solidFill>
              </a:rPr>
              <a:t>)+…+ 2</a:t>
            </a:r>
            <a:r>
              <a:rPr lang="it-IT" altLang="it-IT" sz="2800" baseline="30000" dirty="0" smtClean="0">
                <a:solidFill>
                  <a:srgbClr val="FFFF00"/>
                </a:solidFill>
                <a:sym typeface="Symbol"/>
              </a:rPr>
              <a:t>0</a:t>
            </a:r>
            <a:r>
              <a:rPr lang="it-IT" altLang="it-IT" sz="2800" dirty="0" smtClean="0">
                <a:solidFill>
                  <a:srgbClr val="FFFF00"/>
                </a:solidFill>
                <a:sym typeface="Symbol"/>
              </a:rPr>
              <a:t>·</a:t>
            </a:r>
            <a:r>
              <a:rPr lang="it-IT" altLang="it-IT" sz="2800" dirty="0" smtClean="0">
                <a:solidFill>
                  <a:srgbClr val="FFC000"/>
                </a:solidFill>
              </a:rPr>
              <a:t>Θ(n</a:t>
            </a:r>
            <a:r>
              <a:rPr lang="it-IT" altLang="it-IT" sz="2800" dirty="0">
                <a:solidFill>
                  <a:srgbClr val="FFC000"/>
                </a:solidFill>
              </a:rPr>
              <a:t>) </a:t>
            </a:r>
            <a:endParaRPr lang="it-IT" altLang="it-IT" sz="2800" dirty="0" smtClean="0">
              <a:solidFill>
                <a:srgbClr val="FFC000"/>
              </a:solidFill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it-IT" altLang="it-IT" sz="2800" dirty="0" smtClean="0">
                <a:solidFill>
                  <a:srgbClr val="FFFF00"/>
                </a:solidFill>
              </a:rPr>
              <a:t>= </a:t>
            </a:r>
            <a:r>
              <a:rPr lang="it-IT" altLang="it-IT" sz="2800" dirty="0" err="1" smtClean="0">
                <a:solidFill>
                  <a:srgbClr val="FFFF00"/>
                </a:solidFill>
              </a:rPr>
              <a:t>n∙Θ</a:t>
            </a:r>
            <a:r>
              <a:rPr lang="it-IT" altLang="it-IT" sz="2800" dirty="0" smtClean="0">
                <a:solidFill>
                  <a:srgbClr val="FFFF00"/>
                </a:solidFill>
              </a:rPr>
              <a:t>(1)+n/2∙Θ(2)+n/4∙Θ(4)+…+1∙Θ(n) </a:t>
            </a:r>
            <a:r>
              <a:rPr lang="it-IT" altLang="it-IT" sz="2800" dirty="0">
                <a:solidFill>
                  <a:srgbClr val="FFFF00"/>
                </a:solidFill>
              </a:rPr>
              <a:t>=</a:t>
            </a:r>
            <a:r>
              <a:rPr lang="it-IT" altLang="it-IT" sz="2800" dirty="0">
                <a:solidFill>
                  <a:srgbClr val="FF99CC"/>
                </a:solidFill>
              </a:rPr>
              <a:t> </a:t>
            </a:r>
            <a:r>
              <a:rPr lang="it-IT" altLang="it-IT" sz="2800" dirty="0" smtClean="0">
                <a:solidFill>
                  <a:srgbClr val="FFFF00"/>
                </a:solidFill>
              </a:rPr>
              <a:t>Θ(n log</a:t>
            </a:r>
            <a:r>
              <a:rPr lang="it-IT" altLang="it-IT" sz="2800" baseline="-25000" dirty="0" smtClean="0">
                <a:solidFill>
                  <a:srgbClr val="FFFF00"/>
                </a:solidFill>
              </a:rPr>
              <a:t> </a:t>
            </a:r>
            <a:r>
              <a:rPr lang="it-IT" altLang="it-IT" sz="2800" dirty="0" smtClean="0">
                <a:solidFill>
                  <a:srgbClr val="FFFF00"/>
                </a:solidFill>
              </a:rPr>
              <a:t>n)</a:t>
            </a:r>
            <a:endParaRPr lang="it-IT" altLang="it-IT" sz="2800" dirty="0">
              <a:solidFill>
                <a:srgbClr val="FFFF00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79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8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8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olo 1"/>
          <p:cNvSpPr>
            <a:spLocks noGrp="1"/>
          </p:cNvSpPr>
          <p:nvPr>
            <p:ph type="ctrTitle"/>
          </p:nvPr>
        </p:nvSpPr>
        <p:spPr>
          <a:xfrm>
            <a:off x="2847975" y="-26988"/>
            <a:ext cx="6296025" cy="1470026"/>
          </a:xfrm>
        </p:spPr>
        <p:txBody>
          <a:bodyPr/>
          <a:lstStyle/>
          <a:p>
            <a:r>
              <a:rPr lang="it-IT" smtClean="0">
                <a:solidFill>
                  <a:srgbClr val="FFFF00"/>
                </a:solidFill>
              </a:rPr>
              <a:t>Più precisamente…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47688" y="1268413"/>
            <a:ext cx="8345487" cy="17526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err="1" smtClean="0"/>
              <a:t>Nel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caso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peggiore</a:t>
            </a:r>
            <a:r>
              <a:rPr lang="en-US" sz="2800" dirty="0" smtClean="0"/>
              <a:t>, </a:t>
            </a:r>
            <a:r>
              <a:rPr lang="en-US" sz="2800" dirty="0" err="1" smtClean="0"/>
              <a:t>il</a:t>
            </a:r>
            <a:r>
              <a:rPr lang="en-US" sz="2800" dirty="0" smtClean="0"/>
              <a:t> MS </a:t>
            </a:r>
            <a:r>
              <a:rPr lang="en-US" sz="2800" dirty="0" err="1" smtClean="0"/>
              <a:t>esegue</a:t>
            </a:r>
            <a:r>
              <a:rPr lang="en-US" sz="2800" dirty="0" smtClean="0"/>
              <a:t> </a:t>
            </a:r>
            <a:r>
              <a:rPr lang="it-IT" sz="2800" dirty="0" smtClean="0">
                <a:solidFill>
                  <a:srgbClr val="FFFF00"/>
                </a:solidFill>
              </a:rPr>
              <a:t>(n ⌈log n⌉ - 2</a:t>
            </a:r>
            <a:r>
              <a:rPr lang="it-IT" sz="2800" baseline="30000" dirty="0" smtClean="0">
                <a:solidFill>
                  <a:srgbClr val="FFFF00"/>
                </a:solidFill>
              </a:rPr>
              <a:t>⌈log n⌉</a:t>
            </a:r>
            <a:r>
              <a:rPr lang="it-IT" sz="2800" dirty="0" smtClean="0">
                <a:solidFill>
                  <a:srgbClr val="FFFF00"/>
                </a:solidFill>
              </a:rPr>
              <a:t> + 1)</a:t>
            </a:r>
            <a:r>
              <a:rPr lang="it-IT" sz="2800" dirty="0" smtClean="0"/>
              <a:t> confronti, che corrisponde ad un numero compreso tra </a:t>
            </a:r>
            <a:r>
              <a:rPr lang="en-US" sz="2800" dirty="0" smtClean="0">
                <a:solidFill>
                  <a:srgbClr val="FFFF00"/>
                </a:solidFill>
              </a:rPr>
              <a:t>(n log n - n + 1) </a:t>
            </a:r>
            <a:r>
              <a:rPr lang="en-US" sz="2800" dirty="0" smtClean="0"/>
              <a:t>e </a:t>
            </a:r>
            <a:r>
              <a:rPr lang="en-US" sz="2800" dirty="0" smtClean="0">
                <a:solidFill>
                  <a:srgbClr val="FFFF00"/>
                </a:solidFill>
              </a:rPr>
              <a:t>(n log n + n + O(log n))</a:t>
            </a:r>
            <a:endParaRPr lang="en-US" sz="2800" dirty="0" smtClean="0"/>
          </a:p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err="1" smtClean="0"/>
              <a:t>Nel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caso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medio</a:t>
            </a:r>
            <a:r>
              <a:rPr lang="en-US" sz="2800" dirty="0" smtClean="0"/>
              <a:t>, </a:t>
            </a:r>
            <a:r>
              <a:rPr lang="en-US" sz="2800" dirty="0" err="1" smtClean="0"/>
              <a:t>il</a:t>
            </a:r>
            <a:r>
              <a:rPr lang="en-US" sz="2800" dirty="0" smtClean="0"/>
              <a:t> MS </a:t>
            </a:r>
            <a:r>
              <a:rPr lang="en-US" sz="2800" dirty="0" err="1" smtClean="0"/>
              <a:t>esegue</a:t>
            </a:r>
            <a:r>
              <a:rPr lang="en-US" sz="2800" dirty="0" smtClean="0"/>
              <a:t> </a:t>
            </a:r>
            <a:r>
              <a:rPr lang="it-IT" sz="2800" dirty="0" smtClean="0">
                <a:solidFill>
                  <a:srgbClr val="FFFF00"/>
                </a:solidFill>
              </a:rPr>
              <a:t>(n ⌈log n⌉ - 2</a:t>
            </a:r>
            <a:r>
              <a:rPr lang="it-IT" sz="2800" baseline="30000" dirty="0" smtClean="0">
                <a:solidFill>
                  <a:srgbClr val="FFFF00"/>
                </a:solidFill>
              </a:rPr>
              <a:t>⌈log n⌉</a:t>
            </a:r>
            <a:r>
              <a:rPr lang="it-IT" sz="2800" dirty="0" smtClean="0">
                <a:solidFill>
                  <a:srgbClr val="FFFF00"/>
                </a:solidFill>
              </a:rPr>
              <a:t> + 1) – </a:t>
            </a:r>
            <a:r>
              <a:rPr lang="en-US" sz="2800" dirty="0" smtClean="0">
                <a:solidFill>
                  <a:srgbClr val="FFFF00"/>
                </a:solidFill>
              </a:rPr>
              <a:t>0.2645·n</a:t>
            </a:r>
            <a:r>
              <a:rPr lang="en-US" sz="2800" dirty="0" smtClean="0"/>
              <a:t> </a:t>
            </a:r>
            <a:r>
              <a:rPr lang="en-US" sz="2800" dirty="0" err="1" smtClean="0"/>
              <a:t>confronti</a:t>
            </a:r>
            <a:endParaRPr lang="en-US" sz="2800" dirty="0" smtClean="0"/>
          </a:p>
          <a:p>
            <a:pPr marL="514350" indent="-514350" algn="l">
              <a:buFont typeface="+mj-lt"/>
              <a:buAutoNum type="arabicPeriod"/>
              <a:defRPr/>
            </a:pPr>
            <a:r>
              <a:rPr lang="en-US" sz="2800" dirty="0" err="1" smtClean="0"/>
              <a:t>Nel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caso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migliore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/>
              <a:t>(array </a:t>
            </a:r>
            <a:r>
              <a:rPr lang="en-US" sz="2800" dirty="0" err="1" smtClean="0"/>
              <a:t>già</a:t>
            </a:r>
            <a:r>
              <a:rPr lang="en-US" sz="2800" dirty="0" smtClean="0"/>
              <a:t> </a:t>
            </a:r>
            <a:r>
              <a:rPr lang="en-US" sz="2800" dirty="0" err="1" smtClean="0"/>
              <a:t>ordinato</a:t>
            </a:r>
            <a:r>
              <a:rPr lang="en-US" sz="2800" dirty="0" smtClean="0"/>
              <a:t>), </a:t>
            </a:r>
            <a:r>
              <a:rPr lang="en-US" sz="2800" dirty="0" err="1" smtClean="0"/>
              <a:t>il</a:t>
            </a:r>
            <a:r>
              <a:rPr lang="en-US" sz="2800" dirty="0" smtClean="0"/>
              <a:t> MS </a:t>
            </a:r>
            <a:r>
              <a:rPr lang="en-US" sz="2800" dirty="0" err="1" smtClean="0"/>
              <a:t>esegue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n-1</a:t>
            </a:r>
            <a:r>
              <a:rPr lang="en-US" sz="2800" dirty="0" smtClean="0"/>
              <a:t> </a:t>
            </a:r>
            <a:r>
              <a:rPr lang="en-US" sz="2800" dirty="0" err="1" smtClean="0"/>
              <a:t>confronti</a:t>
            </a:r>
            <a:r>
              <a:rPr lang="en-US" sz="2800" dirty="0" smtClean="0"/>
              <a:t>; </a:t>
            </a:r>
            <a:r>
              <a:rPr lang="en-US" sz="2800" dirty="0" err="1" smtClean="0"/>
              <a:t>può</a:t>
            </a:r>
            <a:r>
              <a:rPr lang="en-US" sz="2800" dirty="0" smtClean="0"/>
              <a:t> </a:t>
            </a:r>
            <a:r>
              <a:rPr lang="en-US" sz="2800" dirty="0" err="1" smtClean="0"/>
              <a:t>essere</a:t>
            </a:r>
            <a:r>
              <a:rPr lang="en-US" sz="2800" dirty="0" smtClean="0"/>
              <a:t> </a:t>
            </a:r>
            <a:r>
              <a:rPr lang="en-US" sz="2800" dirty="0" err="1" smtClean="0"/>
              <a:t>ottenuto</a:t>
            </a:r>
            <a:r>
              <a:rPr lang="en-US" sz="2800" dirty="0"/>
              <a:t> </a:t>
            </a:r>
            <a:r>
              <a:rPr lang="en-US" sz="2800" dirty="0" err="1" smtClean="0"/>
              <a:t>facendo</a:t>
            </a:r>
            <a:r>
              <a:rPr lang="en-US" sz="2800" dirty="0" smtClean="0"/>
              <a:t> </a:t>
            </a:r>
            <a:r>
              <a:rPr lang="en-US" sz="2800" dirty="0"/>
              <a:t>un </a:t>
            </a:r>
            <a:r>
              <a:rPr lang="en-US" sz="2800" dirty="0" err="1"/>
              <a:t>controllo</a:t>
            </a:r>
            <a:r>
              <a:rPr lang="en-US" sz="2800" dirty="0"/>
              <a:t> </a:t>
            </a:r>
            <a:r>
              <a:rPr lang="en-US" sz="2800" dirty="0" err="1"/>
              <a:t>preliminare</a:t>
            </a:r>
            <a:r>
              <a:rPr lang="en-US" sz="2800" dirty="0"/>
              <a:t> </a:t>
            </a:r>
            <a:r>
              <a:rPr lang="en-US" sz="2800" dirty="0" err="1" smtClean="0"/>
              <a:t>nella</a:t>
            </a:r>
            <a:r>
              <a:rPr lang="en-US" sz="2800" dirty="0" smtClean="0"/>
              <a:t> </a:t>
            </a:r>
            <a:r>
              <a:rPr lang="en-US" sz="2800" dirty="0" err="1"/>
              <a:t>procedura</a:t>
            </a:r>
            <a:r>
              <a:rPr lang="en-US" sz="2800" dirty="0"/>
              <a:t> di </a:t>
            </a:r>
            <a:r>
              <a:rPr lang="en-US" sz="2800" b="1" dirty="0">
                <a:solidFill>
                  <a:srgbClr val="FFFF00"/>
                </a:solidFill>
                <a:latin typeface="Courier" pitchFamily="49" charset="0"/>
              </a:rPr>
              <a:t>Merge</a:t>
            </a:r>
            <a:r>
              <a:rPr lang="en-US" sz="2800" dirty="0"/>
              <a:t> </a:t>
            </a:r>
            <a:r>
              <a:rPr lang="en-US" sz="2800" dirty="0" err="1" smtClean="0"/>
              <a:t>tra</a:t>
            </a:r>
            <a:r>
              <a:rPr lang="en-US" sz="2800" dirty="0" smtClean="0"/>
              <a:t> </a:t>
            </a:r>
            <a:r>
              <a:rPr lang="en-US" sz="2800" dirty="0"/>
              <a:t>ultimo </a:t>
            </a:r>
            <a:r>
              <a:rPr lang="en-US" sz="2800" dirty="0" err="1"/>
              <a:t>elemento</a:t>
            </a:r>
            <a:r>
              <a:rPr lang="en-US" sz="2800" dirty="0"/>
              <a:t> </a:t>
            </a:r>
            <a:r>
              <a:rPr lang="en-US" sz="2800" dirty="0" err="1"/>
              <a:t>della</a:t>
            </a:r>
            <a:r>
              <a:rPr lang="en-US" sz="2800" dirty="0"/>
              <a:t> prima </a:t>
            </a:r>
            <a:r>
              <a:rPr lang="en-US" sz="2800" dirty="0" err="1"/>
              <a:t>sequenza</a:t>
            </a:r>
            <a:r>
              <a:rPr lang="en-US" sz="2800" dirty="0"/>
              <a:t> e primo </a:t>
            </a:r>
            <a:r>
              <a:rPr lang="en-US" sz="2800" dirty="0" err="1"/>
              <a:t>della</a:t>
            </a:r>
            <a:r>
              <a:rPr lang="en-US" sz="2800" dirty="0"/>
              <a:t> </a:t>
            </a:r>
            <a:r>
              <a:rPr lang="en-US" sz="2800" dirty="0" err="1" smtClean="0"/>
              <a:t>seconda</a:t>
            </a:r>
            <a:endParaRPr lang="en-US" dirty="0" smtClean="0"/>
          </a:p>
          <a:p>
            <a:pPr marL="514350" indent="-514350" algn="l">
              <a:defRPr/>
            </a:pPr>
            <a:endParaRPr lang="en-US" dirty="0" smtClean="0"/>
          </a:p>
          <a:p>
            <a:pPr algn="l">
              <a:defRPr/>
            </a:pPr>
            <a:endParaRPr lang="en-US" dirty="0" smtClean="0"/>
          </a:p>
          <a:p>
            <a:pPr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F6B4F7-1BB1-4A32-B3D7-62EF2E629AD4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12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120775" y="333375"/>
            <a:ext cx="7772400" cy="1143000"/>
          </a:xfrm>
        </p:spPr>
        <p:txBody>
          <a:bodyPr/>
          <a:lstStyle/>
          <a:p>
            <a:pPr algn="r" eaLnBrk="1" hangingPunct="1"/>
            <a:r>
              <a:rPr lang="it-IT" smtClean="0">
                <a:solidFill>
                  <a:srgbClr val="FFFF00"/>
                </a:solidFill>
              </a:rPr>
              <a:t>Osservazioni finali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062913" cy="3751263"/>
          </a:xfrm>
        </p:spPr>
        <p:txBody>
          <a:bodyPr/>
          <a:lstStyle/>
          <a:p>
            <a:pPr eaLnBrk="1" hangingPunct="1"/>
            <a:r>
              <a:rPr lang="it-IT" smtClean="0"/>
              <a:t>Il </a:t>
            </a:r>
            <a:r>
              <a:rPr lang="it-IT" smtClean="0">
                <a:solidFill>
                  <a:srgbClr val="FFFF00"/>
                </a:solidFill>
              </a:rPr>
              <a:t>MergeSort</a:t>
            </a:r>
            <a:r>
              <a:rPr lang="it-IT" smtClean="0"/>
              <a:t> è un algoritmo (asintoticamente) </a:t>
            </a:r>
            <a:r>
              <a:rPr lang="it-IT" smtClean="0">
                <a:solidFill>
                  <a:srgbClr val="FFFF00"/>
                </a:solidFill>
              </a:rPr>
              <a:t>ottimo</a:t>
            </a:r>
            <a:r>
              <a:rPr lang="it-IT" smtClean="0"/>
              <a:t> rispetto al numero di confronti eseguiti nel caso peggiore</a:t>
            </a:r>
          </a:p>
          <a:p>
            <a:pPr eaLnBrk="1" hangingPunct="1"/>
            <a:r>
              <a:rPr lang="it-IT" smtClean="0"/>
              <a:t>Il </a:t>
            </a:r>
            <a:r>
              <a:rPr lang="it-IT" smtClean="0">
                <a:solidFill>
                  <a:srgbClr val="FFFF00"/>
                </a:solidFill>
              </a:rPr>
              <a:t>MergeSort</a:t>
            </a:r>
            <a:r>
              <a:rPr lang="it-IT" smtClean="0"/>
              <a:t> non ordina </a:t>
            </a:r>
            <a:r>
              <a:rPr lang="it-IT" i="1" smtClean="0">
                <a:solidFill>
                  <a:srgbClr val="FFFF00"/>
                </a:solidFill>
              </a:rPr>
              <a:t>in loco</a:t>
            </a:r>
            <a:r>
              <a:rPr lang="it-IT" smtClean="0"/>
              <a:t>, e utilizza memoria ausiliaria (l’</a:t>
            </a:r>
            <a:r>
              <a:rPr lang="it-IT" smtClean="0">
                <a:sym typeface="Wingdings" pitchFamily="2" charset="2"/>
              </a:rPr>
              <a:t>occupazione di memoria finale è pari a </a:t>
            </a:r>
            <a:r>
              <a:rPr lang="it-IT" smtClean="0">
                <a:solidFill>
                  <a:srgbClr val="FFFF00"/>
                </a:solidFill>
                <a:sym typeface="Wingdings" pitchFamily="2" charset="2"/>
              </a:rPr>
              <a:t>2</a:t>
            </a:r>
            <a:r>
              <a:rPr lang="it-IT" i="1" smtClean="0">
                <a:solidFill>
                  <a:srgbClr val="FFFF00"/>
                </a:solidFill>
                <a:sym typeface="Wingdings" pitchFamily="2" charset="2"/>
              </a:rPr>
              <a:t>n</a:t>
            </a:r>
            <a:r>
              <a:rPr lang="it-IT" smtClean="0">
                <a:solidFill>
                  <a:srgbClr val="FFFF00"/>
                </a:solidFill>
                <a:sym typeface="Wingdings" pitchFamily="2" charset="2"/>
              </a:rPr>
              <a:t>)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27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Richiamo: gerarchia delle classi</a:t>
            </a:r>
          </a:p>
        </p:txBody>
      </p:sp>
      <p:sp>
        <p:nvSpPr>
          <p:cNvPr id="6" name="Ovale 5"/>
          <p:cNvSpPr/>
          <p:nvPr/>
        </p:nvSpPr>
        <p:spPr>
          <a:xfrm>
            <a:off x="285720" y="1643050"/>
            <a:ext cx="8358246" cy="4572032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8" name="Ovale 7"/>
          <p:cNvSpPr/>
          <p:nvPr/>
        </p:nvSpPr>
        <p:spPr>
          <a:xfrm>
            <a:off x="683568" y="2298134"/>
            <a:ext cx="7416824" cy="3291106"/>
          </a:xfrm>
          <a:prstGeom prst="ellipse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9" name="Ovale 8"/>
          <p:cNvSpPr/>
          <p:nvPr/>
        </p:nvSpPr>
        <p:spPr>
          <a:xfrm>
            <a:off x="1857356" y="3357562"/>
            <a:ext cx="4500594" cy="187163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0" name="Ovale 9"/>
          <p:cNvSpPr/>
          <p:nvPr/>
        </p:nvSpPr>
        <p:spPr>
          <a:xfrm>
            <a:off x="2285984" y="3643314"/>
            <a:ext cx="3000396" cy="785818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286116" y="1928802"/>
            <a:ext cx="12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Decidibili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444208" y="364502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solidFill>
                  <a:prstClr val="black"/>
                </a:solidFill>
              </a:rPr>
              <a:t>ExpTime</a:t>
            </a:r>
            <a:endParaRPr lang="it-IT" dirty="0" smtClean="0">
              <a:solidFill>
                <a:prstClr val="black"/>
              </a:solidFill>
            </a:endParaRPr>
          </a:p>
          <a:p>
            <a:r>
              <a:rPr lang="it-IT" dirty="0" smtClean="0">
                <a:solidFill>
                  <a:prstClr val="black"/>
                </a:solidFill>
              </a:rPr>
              <a:t>(ARRESTO(k))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3724268" y="3845486"/>
            <a:ext cx="1347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P (ricerca)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5508104" y="4149080"/>
            <a:ext cx="1214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NP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3" name="Ovale 2"/>
          <p:cNvSpPr/>
          <p:nvPr/>
        </p:nvSpPr>
        <p:spPr>
          <a:xfrm>
            <a:off x="3131840" y="4478047"/>
            <a:ext cx="2376264" cy="607137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3203848" y="4596949"/>
            <a:ext cx="2535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NP-completi (SAT)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29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Richiamo: </a:t>
            </a:r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inclusioni proprie?</a:t>
            </a:r>
            <a:endParaRPr lang="it-IT" dirty="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28736"/>
            <a:ext cx="8472518" cy="5072098"/>
          </a:xfrm>
        </p:spPr>
        <p:txBody>
          <a:bodyPr>
            <a:normAutofit fontScale="70000" lnSpcReduction="20000"/>
          </a:bodyPr>
          <a:lstStyle/>
          <a:p>
            <a:pPr lvl="1">
              <a:buNone/>
            </a:pPr>
            <a:r>
              <a:rPr lang="it-IT" sz="2400" dirty="0" smtClean="0"/>
              <a:t>	</a:t>
            </a:r>
          </a:p>
          <a:p>
            <a:r>
              <a:rPr lang="it-IT" sz="3000" dirty="0" smtClean="0"/>
              <a:t>Abbiamo visto che:</a:t>
            </a:r>
          </a:p>
          <a:p>
            <a:pPr algn="ctr">
              <a:buNone/>
            </a:pPr>
            <a:r>
              <a:rPr lang="it-IT" sz="3000" dirty="0" smtClean="0">
                <a:solidFill>
                  <a:srgbClr val="3366FF"/>
                </a:solidFill>
              </a:rPr>
              <a:t>P ⊑</a:t>
            </a:r>
            <a:r>
              <a:rPr lang="it-IT" sz="2800" dirty="0" smtClean="0">
                <a:solidFill>
                  <a:srgbClr val="3366FF"/>
                </a:solidFill>
              </a:rPr>
              <a:t> </a:t>
            </a:r>
            <a:r>
              <a:rPr lang="it-IT" sz="3000" dirty="0" smtClean="0">
                <a:solidFill>
                  <a:srgbClr val="3366FF"/>
                </a:solidFill>
              </a:rPr>
              <a:t>NP ⊑</a:t>
            </a:r>
            <a:r>
              <a:rPr lang="it-IT" sz="2800" dirty="0" smtClean="0">
                <a:solidFill>
                  <a:srgbClr val="3366FF"/>
                </a:solidFill>
              </a:rPr>
              <a:t> </a:t>
            </a:r>
            <a:r>
              <a:rPr lang="it-IT" sz="3000" dirty="0" err="1" smtClean="0">
                <a:solidFill>
                  <a:srgbClr val="3366FF"/>
                </a:solidFill>
              </a:rPr>
              <a:t>ExpTime</a:t>
            </a:r>
            <a:r>
              <a:rPr lang="it-IT" sz="3000" dirty="0" smtClean="0"/>
              <a:t>, </a:t>
            </a:r>
            <a:r>
              <a:rPr lang="it-IT" sz="3000" dirty="0"/>
              <a:t>con </a:t>
            </a:r>
            <a:r>
              <a:rPr lang="it-IT" sz="3000" dirty="0">
                <a:solidFill>
                  <a:srgbClr val="3366FF"/>
                </a:solidFill>
              </a:rPr>
              <a:t>P </a:t>
            </a:r>
            <a:r>
              <a:rPr lang="it-IT" sz="3000" dirty="0" smtClean="0">
                <a:solidFill>
                  <a:srgbClr val="3366FF"/>
                </a:solidFill>
              </a:rPr>
              <a:t>≠</a:t>
            </a:r>
            <a:r>
              <a:rPr lang="it-IT" sz="2800" dirty="0" smtClean="0">
                <a:solidFill>
                  <a:srgbClr val="3366FF"/>
                </a:solidFill>
              </a:rPr>
              <a:t> </a:t>
            </a:r>
            <a:r>
              <a:rPr lang="it-IT" sz="3000" dirty="0" err="1">
                <a:solidFill>
                  <a:srgbClr val="3366FF"/>
                </a:solidFill>
              </a:rPr>
              <a:t>ExpTime</a:t>
            </a:r>
            <a:endParaRPr lang="it-IT" sz="3000" dirty="0" smtClean="0">
              <a:solidFill>
                <a:srgbClr val="3366FF"/>
              </a:solidFill>
            </a:endParaRPr>
          </a:p>
          <a:p>
            <a:pPr>
              <a:lnSpc>
                <a:spcPct val="110000"/>
              </a:lnSpc>
            </a:pPr>
            <a:r>
              <a:rPr lang="it-IT" dirty="0" smtClean="0"/>
              <a:t>In </a:t>
            </a:r>
            <a:r>
              <a:rPr lang="it-IT" dirty="0" smtClean="0">
                <a:solidFill>
                  <a:srgbClr val="3366FF"/>
                </a:solidFill>
              </a:rPr>
              <a:t>NP</a:t>
            </a:r>
            <a:r>
              <a:rPr lang="it-IT" dirty="0" smtClean="0"/>
              <a:t> c’è una classe molto speciale ed importante di problemi che sicuramente non apparterrebbero a </a:t>
            </a:r>
            <a:r>
              <a:rPr lang="it-IT" dirty="0" smtClean="0">
                <a:solidFill>
                  <a:srgbClr val="3366FF"/>
                </a:solidFill>
              </a:rPr>
              <a:t>P</a:t>
            </a:r>
            <a:r>
              <a:rPr lang="it-IT" dirty="0" smtClean="0"/>
              <a:t> se fosse </a:t>
            </a:r>
            <a:r>
              <a:rPr lang="it-IT" dirty="0" smtClean="0">
                <a:solidFill>
                  <a:srgbClr val="3366FF"/>
                </a:solidFill>
              </a:rPr>
              <a:t>NP≠P</a:t>
            </a:r>
            <a:r>
              <a:rPr lang="it-IT" dirty="0" smtClean="0"/>
              <a:t>: i problemi </a:t>
            </a:r>
            <a:r>
              <a:rPr lang="it-IT" dirty="0" smtClean="0">
                <a:solidFill>
                  <a:srgbClr val="3366FF"/>
                </a:solidFill>
              </a:rPr>
              <a:t>NP-completi</a:t>
            </a:r>
          </a:p>
          <a:p>
            <a:pPr>
              <a:lnSpc>
                <a:spcPct val="110000"/>
              </a:lnSpc>
            </a:pPr>
            <a:r>
              <a:rPr lang="it-IT" dirty="0" smtClean="0"/>
              <a:t>Per i problemi in </a:t>
            </a:r>
            <a:r>
              <a:rPr lang="it-IT" dirty="0" smtClean="0">
                <a:solidFill>
                  <a:srgbClr val="3366FF"/>
                </a:solidFill>
              </a:rPr>
              <a:t>P</a:t>
            </a:r>
            <a:r>
              <a:rPr lang="it-IT" dirty="0" smtClean="0"/>
              <a:t>, che possono essere risolti in tempo </a:t>
            </a:r>
            <a:r>
              <a:rPr lang="it-IT" dirty="0" smtClean="0">
                <a:solidFill>
                  <a:srgbClr val="00B050"/>
                </a:solidFill>
              </a:rPr>
              <a:t>polinomiale</a:t>
            </a:r>
            <a:r>
              <a:rPr lang="it-IT" dirty="0" smtClean="0"/>
              <a:t> su una RAM, il compito principale dell’algoritmista è progettare algoritmi </a:t>
            </a:r>
            <a:r>
              <a:rPr lang="it-IT" b="1" dirty="0" smtClean="0">
                <a:solidFill>
                  <a:srgbClr val="00B050"/>
                </a:solidFill>
              </a:rPr>
              <a:t>efficienti, </a:t>
            </a:r>
            <a:r>
              <a:rPr lang="it-IT" dirty="0" smtClean="0"/>
              <a:t>possibilmente</a:t>
            </a:r>
            <a:r>
              <a:rPr lang="it-IT" b="1" dirty="0" smtClean="0"/>
              <a:t> </a:t>
            </a:r>
            <a:r>
              <a:rPr lang="it-IT" b="1" dirty="0" smtClean="0">
                <a:solidFill>
                  <a:srgbClr val="00B050"/>
                </a:solidFill>
              </a:rPr>
              <a:t>ottimi</a:t>
            </a:r>
          </a:p>
          <a:p>
            <a:pPr>
              <a:lnSpc>
                <a:spcPct val="110000"/>
              </a:lnSpc>
            </a:pPr>
            <a:r>
              <a:rPr lang="it-IT" dirty="0" smtClean="0"/>
              <a:t>Anche per i problemi in </a:t>
            </a:r>
            <a:r>
              <a:rPr lang="it-IT" dirty="0" smtClean="0">
                <a:solidFill>
                  <a:srgbClr val="3366FF"/>
                </a:solidFill>
              </a:rPr>
              <a:t>NP</a:t>
            </a:r>
            <a:r>
              <a:rPr lang="it-IT" dirty="0" smtClean="0"/>
              <a:t> vorremmo progettare algoritmi </a:t>
            </a:r>
            <a:r>
              <a:rPr lang="it-IT" dirty="0" smtClean="0">
                <a:solidFill>
                  <a:srgbClr val="00B050"/>
                </a:solidFill>
              </a:rPr>
              <a:t>efficienti</a:t>
            </a:r>
            <a:r>
              <a:rPr lang="it-IT" dirty="0" smtClean="0"/>
              <a:t>, ma c’è un piccolo dettaglio: si </a:t>
            </a:r>
            <a:r>
              <a:rPr lang="it-IT" dirty="0" smtClean="0">
                <a:solidFill>
                  <a:srgbClr val="FF0000"/>
                </a:solidFill>
              </a:rPr>
              <a:t>congettura </a:t>
            </a:r>
            <a:r>
              <a:rPr lang="it-IT" dirty="0" smtClean="0"/>
              <a:t>(in realtà, si crede </a:t>
            </a:r>
            <a:r>
              <a:rPr lang="it-IT" dirty="0" smtClean="0">
                <a:solidFill>
                  <a:srgbClr val="FF0000"/>
                </a:solidFill>
              </a:rPr>
              <a:t>fortissimamente</a:t>
            </a:r>
            <a:r>
              <a:rPr lang="it-IT" dirty="0" smtClean="0"/>
              <a:t>) che i problemi </a:t>
            </a:r>
            <a:r>
              <a:rPr lang="it-IT" dirty="0" smtClean="0">
                <a:solidFill>
                  <a:srgbClr val="3366FF"/>
                </a:solidFill>
              </a:rPr>
              <a:t>NP-completi</a:t>
            </a:r>
            <a:r>
              <a:rPr lang="it-IT" dirty="0" smtClean="0"/>
              <a:t> non ammettano algoritmi risolutivi polinomiali!</a:t>
            </a:r>
          </a:p>
          <a:p>
            <a:pPr>
              <a:lnSpc>
                <a:spcPct val="110000"/>
              </a:lnSpc>
            </a:pPr>
            <a:r>
              <a:rPr lang="it-IT" dirty="0" smtClean="0"/>
              <a:t>Che fare allora?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19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P </a:t>
            </a:r>
            <a:r>
              <a:rPr lang="en-US" i="1" dirty="0" err="1" smtClean="0">
                <a:solidFill>
                  <a:srgbClr val="3366FF"/>
                </a:solidFill>
                <a:latin typeface="Comic Sans MS" pitchFamily="66" charset="0"/>
              </a:rPr>
              <a:t>vs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NP: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il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problema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da un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milione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di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dollari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</a:b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ile:College de France 201008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688"/>
            <a:ext cx="5868144" cy="4423224"/>
          </a:xfrm>
          <a:prstGeom prst="rect">
            <a:avLst/>
          </a:prstGeom>
          <a:noFill/>
        </p:spPr>
      </p:pic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35496" y="44624"/>
            <a:ext cx="8229600" cy="504056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24 </a:t>
            </a:r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marzo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 2000, </a:t>
            </a:r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Collège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 de France, </a:t>
            </a:r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Parigi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5497" y="5229200"/>
            <a:ext cx="5832647" cy="12839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dirty="0" err="1" smtClean="0">
                <a:latin typeface="Comic Sans MS" pitchFamily="66" charset="0"/>
              </a:rPr>
              <a:t>Fondazione</a:t>
            </a:r>
            <a:r>
              <a:rPr lang="en-US" sz="2000" dirty="0" smtClean="0">
                <a:latin typeface="Comic Sans MS" pitchFamily="66" charset="0"/>
              </a:rPr>
              <a:t> Clay </a:t>
            </a:r>
            <a:r>
              <a:rPr lang="en-US" sz="2000" dirty="0" err="1" smtClean="0">
                <a:latin typeface="Comic Sans MS" pitchFamily="66" charset="0"/>
              </a:rPr>
              <a:t>mette</a:t>
            </a:r>
            <a:r>
              <a:rPr lang="en-US" sz="2000" dirty="0" smtClean="0">
                <a:latin typeface="Comic Sans MS" pitchFamily="66" charset="0"/>
              </a:rPr>
              <a:t> in </a:t>
            </a:r>
            <a:r>
              <a:rPr lang="en-US" sz="2000" dirty="0" err="1" smtClean="0">
                <a:latin typeface="Comic Sans MS" pitchFamily="66" charset="0"/>
              </a:rPr>
              <a:t>palio</a:t>
            </a:r>
            <a:r>
              <a:rPr lang="en-US" sz="2000" dirty="0" smtClean="0">
                <a:latin typeface="Comic Sans MS" pitchFamily="66" charset="0"/>
              </a:rPr>
              <a:t> 7 </a:t>
            </a:r>
            <a:r>
              <a:rPr lang="en-US" sz="2000" dirty="0" err="1" smtClean="0">
                <a:latin typeface="Comic Sans MS" pitchFamily="66" charset="0"/>
              </a:rPr>
              <a:t>premi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</a:t>
            </a:r>
            <a:r>
              <a:rPr lang="en-US" sz="2000" dirty="0" smtClean="0">
                <a:latin typeface="Comic Sans MS" pitchFamily="66" charset="0"/>
              </a:rPr>
              <a:t> un </a:t>
            </a:r>
            <a:r>
              <a:rPr lang="en-US" sz="2000" dirty="0" err="1" smtClean="0">
                <a:latin typeface="Comic Sans MS" pitchFamily="66" charset="0"/>
              </a:rPr>
              <a:t>milione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dollari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l’uno</a:t>
            </a:r>
            <a:r>
              <a:rPr lang="en-US" sz="2000" dirty="0" smtClean="0">
                <a:latin typeface="Comic Sans MS" pitchFamily="66" charset="0"/>
              </a:rPr>
              <a:t> per la </a:t>
            </a:r>
            <a:r>
              <a:rPr lang="en-US" sz="2000" dirty="0" err="1" smtClean="0">
                <a:latin typeface="Comic Sans MS" pitchFamily="66" charset="0"/>
              </a:rPr>
              <a:t>soluzione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quelli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che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sono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considerati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problemi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matematici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più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importanti</a:t>
            </a:r>
            <a:r>
              <a:rPr lang="en-US" sz="2000" dirty="0" smtClean="0">
                <a:latin typeface="Comic Sans MS" pitchFamily="66" charset="0"/>
              </a:rPr>
              <a:t> del </a:t>
            </a:r>
            <a:r>
              <a:rPr lang="en-US" sz="2000" dirty="0" err="1" smtClean="0">
                <a:latin typeface="Comic Sans MS" pitchFamily="66" charset="0"/>
              </a:rPr>
              <a:t>nuovo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millennio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7" name="Document"/>
          <p:cNvSpPr>
            <a:spLocks noEditPoints="1" noChangeArrowheads="1"/>
          </p:cNvSpPr>
          <p:nvPr/>
        </p:nvSpPr>
        <p:spPr bwMode="auto">
          <a:xfrm rot="10800000">
            <a:off x="6084168" y="1340768"/>
            <a:ext cx="2736304" cy="367240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CasellaDiTesto 7"/>
          <p:cNvSpPr txBox="1"/>
          <p:nvPr/>
        </p:nvSpPr>
        <p:spPr>
          <a:xfrm>
            <a:off x="5987772" y="836712"/>
            <a:ext cx="27606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problemi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del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millennio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084168" y="2026583"/>
            <a:ext cx="269817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it-IT" sz="1600" dirty="0" smtClean="0">
                <a:latin typeface="Comic Sans MS" pitchFamily="66" charset="0"/>
              </a:rPr>
              <a:t>Congettura di </a:t>
            </a:r>
            <a:r>
              <a:rPr lang="it-IT" sz="1600" dirty="0" err="1" smtClean="0">
                <a:latin typeface="Comic Sans MS" pitchFamily="66" charset="0"/>
              </a:rPr>
              <a:t>Hodge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arenR"/>
            </a:pPr>
            <a:r>
              <a:rPr lang="it-IT" sz="1600" dirty="0" smtClean="0">
                <a:latin typeface="Comic Sans MS" pitchFamily="66" charset="0"/>
              </a:rPr>
              <a:t>Congettura di </a:t>
            </a:r>
            <a:r>
              <a:rPr lang="it-IT" sz="1600" dirty="0" err="1" smtClean="0">
                <a:latin typeface="Comic Sans MS" pitchFamily="66" charset="0"/>
              </a:rPr>
              <a:t>Poincaré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arenR"/>
            </a:pPr>
            <a:r>
              <a:rPr lang="it-IT" sz="1600" dirty="0" smtClean="0">
                <a:latin typeface="Comic Sans MS" pitchFamily="66" charset="0"/>
              </a:rPr>
              <a:t>Ipotesi di </a:t>
            </a:r>
            <a:r>
              <a:rPr lang="it-IT" sz="1600" dirty="0" err="1" smtClean="0">
                <a:latin typeface="Comic Sans MS" pitchFamily="66" charset="0"/>
              </a:rPr>
              <a:t>Riemann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arenR"/>
            </a:pPr>
            <a:r>
              <a:rPr lang="it-IT" sz="1600" dirty="0" smtClean="0">
                <a:latin typeface="Comic Sans MS" pitchFamily="66" charset="0"/>
              </a:rPr>
              <a:t>Teoria quantistica </a:t>
            </a:r>
            <a:br>
              <a:rPr lang="it-IT" sz="1600" dirty="0" smtClean="0">
                <a:latin typeface="Comic Sans MS" pitchFamily="66" charset="0"/>
              </a:rPr>
            </a:br>
            <a:r>
              <a:rPr lang="it-IT" sz="1600" dirty="0" smtClean="0">
                <a:latin typeface="Comic Sans MS" pitchFamily="66" charset="0"/>
              </a:rPr>
              <a:t>di </a:t>
            </a:r>
            <a:r>
              <a:rPr lang="it-IT" sz="1600" dirty="0" err="1" smtClean="0">
                <a:latin typeface="Comic Sans MS" pitchFamily="66" charset="0"/>
              </a:rPr>
              <a:t>Yang-Mills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arenR"/>
            </a:pPr>
            <a:r>
              <a:rPr lang="it-IT" sz="1600" dirty="0" smtClean="0">
                <a:latin typeface="Comic Sans MS" pitchFamily="66" charset="0"/>
              </a:rPr>
              <a:t>Equazioni di </a:t>
            </a:r>
            <a:br>
              <a:rPr lang="it-IT" sz="1600" dirty="0" smtClean="0">
                <a:latin typeface="Comic Sans MS" pitchFamily="66" charset="0"/>
              </a:rPr>
            </a:br>
            <a:r>
              <a:rPr lang="it-IT" sz="1600" dirty="0" err="1" smtClean="0">
                <a:latin typeface="Comic Sans MS" pitchFamily="66" charset="0"/>
              </a:rPr>
              <a:t>Navier-Stokes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arenR"/>
            </a:pPr>
            <a:r>
              <a:rPr lang="en-US" sz="1600" b="1" dirty="0" smtClean="0">
                <a:solidFill>
                  <a:srgbClr val="3366FF"/>
                </a:solidFill>
                <a:latin typeface="Comic Sans MS" pitchFamily="66" charset="0"/>
              </a:rPr>
              <a:t>P </a:t>
            </a:r>
            <a:r>
              <a:rPr lang="en-US" sz="1600" b="1" dirty="0" err="1" smtClean="0">
                <a:solidFill>
                  <a:srgbClr val="3366FF"/>
                </a:solidFill>
                <a:latin typeface="Comic Sans MS" pitchFamily="66" charset="0"/>
              </a:rPr>
              <a:t>vs</a:t>
            </a:r>
            <a:r>
              <a:rPr lang="en-US" sz="1600" b="1" dirty="0" smtClean="0">
                <a:solidFill>
                  <a:srgbClr val="3366FF"/>
                </a:solidFill>
                <a:latin typeface="Comic Sans MS" pitchFamily="66" charset="0"/>
              </a:rPr>
              <a:t> NP</a:t>
            </a:r>
          </a:p>
          <a:p>
            <a:pPr marL="342900" indent="-342900">
              <a:buAutoNum type="arabicParenR"/>
            </a:pPr>
            <a:r>
              <a:rPr lang="it-IT" sz="1600" dirty="0" smtClean="0">
                <a:latin typeface="Comic Sans MS" pitchFamily="66" charset="0"/>
              </a:rPr>
              <a:t>Congettura di </a:t>
            </a:r>
            <a:r>
              <a:rPr lang="it-IT" sz="1600" dirty="0" err="1" smtClean="0">
                <a:latin typeface="Comic Sans MS" pitchFamily="66" charset="0"/>
              </a:rPr>
              <a:t>Birch</a:t>
            </a:r>
            <a:r>
              <a:rPr lang="it-IT" sz="1600" dirty="0" smtClean="0">
                <a:latin typeface="Comic Sans MS" pitchFamily="66" charset="0"/>
              </a:rPr>
              <a:t> </a:t>
            </a:r>
            <a:br>
              <a:rPr lang="it-IT" sz="1600" dirty="0" smtClean="0">
                <a:latin typeface="Comic Sans MS" pitchFamily="66" charset="0"/>
              </a:rPr>
            </a:br>
            <a:r>
              <a:rPr lang="it-IT" sz="1600" dirty="0" smtClean="0">
                <a:latin typeface="Comic Sans MS" pitchFamily="66" charset="0"/>
              </a:rPr>
              <a:t>e </a:t>
            </a:r>
            <a:r>
              <a:rPr lang="it-IT" sz="1600" dirty="0" err="1" smtClean="0">
                <a:latin typeface="Comic Sans MS" pitchFamily="66" charset="0"/>
              </a:rPr>
              <a:t>Swinnerton-Dyer</a:t>
            </a:r>
            <a:r>
              <a:rPr lang="en-US" sz="1600" dirty="0" err="1" smtClean="0">
                <a:latin typeface="Comic Sans MS" pitchFamily="66" charset="0"/>
              </a:rPr>
              <a:t>asd</a:t>
            </a:r>
            <a:endParaRPr lang="en-US" sz="1600" dirty="0" smtClean="0">
              <a:latin typeface="Comic Sans MS" pitchFamily="66" charset="0"/>
            </a:endParaRPr>
          </a:p>
        </p:txBody>
      </p:sp>
      <p:cxnSp>
        <p:nvCxnSpPr>
          <p:cNvPr id="11" name="Connettore 1 10"/>
          <p:cNvCxnSpPr/>
          <p:nvPr/>
        </p:nvCxnSpPr>
        <p:spPr>
          <a:xfrm>
            <a:off x="6166809" y="2442154"/>
            <a:ext cx="266429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5358574" y="2266459"/>
            <a:ext cx="8082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>
                <a:solidFill>
                  <a:srgbClr val="C00000"/>
                </a:solidFill>
                <a:latin typeface="Comic Sans MS" pitchFamily="66" charset="0"/>
              </a:rPr>
              <a:t>risolto</a:t>
            </a:r>
            <a:endParaRPr lang="en-US" sz="16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P </a:t>
            </a:r>
            <a:r>
              <a:rPr lang="en-US" sz="2800" i="1" dirty="0" err="1" smtClean="0">
                <a:solidFill>
                  <a:srgbClr val="3366FF"/>
                </a:solidFill>
                <a:latin typeface="Comic Sans MS" pitchFamily="66" charset="0"/>
              </a:rPr>
              <a:t>vs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NP: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una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formulazione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dall’aspetto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innocuo</a:t>
            </a:r>
            <a:endParaRPr lang="en-US" sz="28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25765" y="1772816"/>
            <a:ext cx="1957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date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città</a:t>
            </a:r>
            <a:r>
              <a:rPr lang="en-US" sz="2000" dirty="0" smtClean="0">
                <a:latin typeface="Comic Sans MS" pitchFamily="66" charset="0"/>
              </a:rPr>
              <a:t> e,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2339752" y="1772816"/>
            <a:ext cx="5756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per </a:t>
            </a:r>
            <a:r>
              <a:rPr lang="en-US" sz="2000" dirty="0" err="1" smtClean="0">
                <a:latin typeface="Comic Sans MS" pitchFamily="66" charset="0"/>
              </a:rPr>
              <a:t>ogni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coppia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città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, la </a:t>
            </a:r>
            <a:r>
              <a:rPr lang="en-US" sz="2000" dirty="0" err="1" smtClean="0">
                <a:latin typeface="Comic Sans MS" pitchFamily="66" charset="0"/>
              </a:rPr>
              <a:t>distanza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fra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itchFamily="66" charset="0"/>
              </a:rPr>
              <a:t> e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550185" y="2143489"/>
            <a:ext cx="75502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omic Sans MS" pitchFamily="66" charset="0"/>
              </a:rPr>
              <a:t>trovare</a:t>
            </a:r>
            <a:r>
              <a:rPr lang="en-US" sz="2000" dirty="0" smtClean="0">
                <a:latin typeface="Comic Sans MS" pitchFamily="66" charset="0"/>
              </a:rPr>
              <a:t> un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tour</a:t>
            </a:r>
            <a:r>
              <a:rPr lang="en-US" sz="2000" dirty="0" smtClean="0">
                <a:latin typeface="Comic Sans MS" pitchFamily="66" charset="0"/>
              </a:rPr>
              <a:t> (un </a:t>
            </a:r>
            <a:r>
              <a:rPr lang="en-US" sz="2000" dirty="0" err="1" smtClean="0">
                <a:latin typeface="Comic Sans MS" pitchFamily="66" charset="0"/>
              </a:rPr>
              <a:t>cammino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ciclico</a:t>
            </a:r>
            <a:r>
              <a:rPr lang="en-US" sz="2000" dirty="0" smtClean="0">
                <a:latin typeface="Comic Sans MS" pitchFamily="66" charset="0"/>
              </a:rPr>
              <a:t>)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lunghezza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minima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che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passa</a:t>
            </a:r>
            <a:r>
              <a:rPr lang="en-US" sz="2000" dirty="0" smtClean="0">
                <a:latin typeface="Comic Sans MS" pitchFamily="66" charset="0"/>
              </a:rPr>
              <a:t> per </a:t>
            </a:r>
            <a:r>
              <a:rPr lang="en-US" sz="2000" dirty="0" err="1" smtClean="0">
                <a:latin typeface="Comic Sans MS" pitchFamily="66" charset="0"/>
              </a:rPr>
              <a:t>tutte</a:t>
            </a:r>
            <a:r>
              <a:rPr lang="en-US" sz="2000" dirty="0" smtClean="0">
                <a:latin typeface="Comic Sans MS" pitchFamily="66" charset="0"/>
              </a:rPr>
              <a:t> le </a:t>
            </a:r>
            <a:r>
              <a:rPr lang="en-US" sz="2000" dirty="0" err="1" smtClean="0">
                <a:latin typeface="Comic Sans MS" pitchFamily="66" charset="0"/>
              </a:rPr>
              <a:t>città</a:t>
            </a:r>
            <a:r>
              <a:rPr lang="en-US" sz="2000" dirty="0" smtClean="0">
                <a:latin typeface="Comic Sans MS" pitchFamily="66" charset="0"/>
              </a:rPr>
              <a:t> </a:t>
            </a:r>
            <a:endParaRPr lang="en-US" sz="2000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51520" y="980728"/>
            <a:ext cx="475482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il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problema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del 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commesso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viaggiatore</a:t>
            </a:r>
            <a:r>
              <a:rPr lang="en-US" sz="2000" dirty="0" smtClean="0">
                <a:latin typeface="Comic Sans MS" pitchFamily="66" charset="0"/>
              </a:rPr>
              <a:t>: </a:t>
            </a:r>
          </a:p>
          <a:p>
            <a:r>
              <a:rPr lang="en-US" sz="2000" dirty="0" smtClean="0">
                <a:latin typeface="Comic Sans MS" pitchFamily="66" charset="0"/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TSP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da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i="1" dirty="0" smtClean="0">
                <a:latin typeface="Comic Sans MS" pitchFamily="66" charset="0"/>
              </a:rPr>
              <a:t>travelling salesman problem</a:t>
            </a:r>
            <a:r>
              <a:rPr lang="en-US" sz="20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562215" y="4693245"/>
            <a:ext cx="6157455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una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domanda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ahoma"/>
                <a:ea typeface="Tahoma"/>
                <a:cs typeface="Tahoma"/>
              </a:rPr>
              <a:t>$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1.000.000:</a:t>
            </a:r>
          </a:p>
          <a:p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esiste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un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algoritmo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Comic Sans MS" pitchFamily="66" charset="0"/>
              </a:rPr>
              <a:t>polinomiale</a:t>
            </a:r>
            <a:r>
              <a:rPr lang="en-US" sz="20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che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risolve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il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TSP?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662302" y="5673442"/>
            <a:ext cx="4735592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una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domanda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ahoma"/>
                <a:ea typeface="Tahoma"/>
                <a:cs typeface="Tahoma"/>
              </a:rPr>
              <a:t>$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0,01:</a:t>
            </a:r>
          </a:p>
          <a:p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esiste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un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algoritmo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che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risolve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il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TSP?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51520" y="3020759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it-IT" dirty="0" smtClean="0">
                <a:latin typeface="Comic Sans MS" pitchFamily="66" charset="0"/>
              </a:rPr>
              <a:t>Si noti come tale problema ricada tra quelli di </a:t>
            </a:r>
            <a:r>
              <a:rPr lang="it-IT" dirty="0">
                <a:solidFill>
                  <a:srgbClr val="FF0000"/>
                </a:solidFill>
                <a:latin typeface="Comic Sans MS" pitchFamily="66" charset="0"/>
              </a:rPr>
              <a:t>ottimizzazione </a:t>
            </a:r>
          </a:p>
          <a:p>
            <a:pPr marL="400050" lvl="1" indent="0">
              <a:buNone/>
            </a:pPr>
            <a:r>
              <a:rPr lang="it-IT" dirty="0">
                <a:latin typeface="Comic Sans MS" pitchFamily="66" charset="0"/>
              </a:rPr>
              <a:t>– Richiedono di restituire la </a:t>
            </a:r>
            <a:r>
              <a:rPr lang="it-IT" dirty="0">
                <a:solidFill>
                  <a:srgbClr val="3366FF"/>
                </a:solidFill>
                <a:latin typeface="Comic Sans MS" pitchFamily="66" charset="0"/>
              </a:rPr>
              <a:t>soluzione migliore </a:t>
            </a:r>
            <a:r>
              <a:rPr lang="it-IT" dirty="0">
                <a:latin typeface="Comic Sans MS" pitchFamily="66" charset="0"/>
              </a:rPr>
              <a:t>(rispetto ad un prefissato criterio) tra tutte quelle possibili. Ad esempio trovare il cammino di lunghezza minima fra due nodi di un grafo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1pPr>
            <a:lvl2pPr marL="742950" indent="-28575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2pPr>
            <a:lvl3pPr marL="11430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3pPr>
            <a:lvl4pPr marL="16002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4pPr>
            <a:lvl5pPr marL="20574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9pPr>
          </a:lstStyle>
          <a:p>
            <a:fld id="{5C9880F2-7DFF-4D36-A4A7-5CFDE2821F0D}" type="slidenum">
              <a:rPr lang="it-IT" altLang="it-IT" sz="1400" smtClean="0">
                <a:solidFill>
                  <a:srgbClr val="FFFFFF"/>
                </a:solidFill>
              </a:rPr>
              <a:pPr/>
              <a:t>2</a:t>
            </a:fld>
            <a:endParaRPr lang="it-IT" altLang="it-IT" sz="1400" smtClean="0">
              <a:solidFill>
                <a:srgbClr val="FFFFFF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916832"/>
            <a:ext cx="8458200" cy="1371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it-IT" altLang="it-IT" sz="2800" dirty="0" smtClean="0"/>
              <a:t>Un primo algoritmo è quello di </a:t>
            </a:r>
            <a:r>
              <a:rPr lang="it-IT" altLang="it-IT" sz="2800" dirty="0" smtClean="0">
                <a:solidFill>
                  <a:srgbClr val="FFFF00"/>
                </a:solidFill>
              </a:rPr>
              <a:t>ricerca sequenziale </a:t>
            </a:r>
            <a:r>
              <a:rPr lang="it-IT" altLang="it-IT" sz="2800" dirty="0" smtClean="0"/>
              <a:t>(o esaustiva), che gestisce l’insieme di numeri come una </a:t>
            </a:r>
            <a:r>
              <a:rPr lang="it-IT" altLang="it-IT" sz="2800" dirty="0" smtClean="0">
                <a:solidFill>
                  <a:srgbClr val="FFFF00"/>
                </a:solidFill>
              </a:rPr>
              <a:t>lista </a:t>
            </a:r>
            <a:r>
              <a:rPr lang="it-IT" altLang="it-IT" sz="2800" i="1" dirty="0" smtClean="0">
                <a:solidFill>
                  <a:srgbClr val="FFFF00"/>
                </a:solidFill>
                <a:cs typeface="Times New Roman" pitchFamily="18" charset="0"/>
              </a:rPr>
              <a:t>L</a:t>
            </a:r>
            <a:r>
              <a:rPr lang="it-IT" altLang="it-IT" sz="2800" dirty="0" smtClean="0">
                <a:solidFill>
                  <a:srgbClr val="FFFF00"/>
                </a:solidFill>
              </a:rPr>
              <a:t> non ordinata</a:t>
            </a: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black">
          <a:xfrm>
            <a:off x="684213" y="26035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</a:pPr>
            <a:r>
              <a:rPr lang="it-IT" altLang="it-IT" sz="4000" b="1" dirty="0" smtClean="0">
                <a:solidFill>
                  <a:srgbClr val="FFFFFF"/>
                </a:solidFill>
                <a:sym typeface="Symbol" pitchFamily="18" charset="2"/>
              </a:rPr>
              <a:t>Correzione esercizio:</a:t>
            </a:r>
          </a:p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</a:pPr>
            <a:r>
              <a:rPr lang="it-IT" altLang="it-IT" sz="4000" b="1" dirty="0" smtClean="0">
                <a:solidFill>
                  <a:srgbClr val="FFFFFF"/>
                </a:solidFill>
                <a:sym typeface="Symbol" pitchFamily="18" charset="2"/>
              </a:rPr>
              <a:t>Il problema della  ricerca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9888" y="5085483"/>
            <a:ext cx="7827963" cy="1008063"/>
            <a:chOff x="384" y="2784"/>
            <a:chExt cx="4931" cy="635"/>
          </a:xfrm>
        </p:grpSpPr>
        <p:sp>
          <p:nvSpPr>
            <p:cNvPr id="4105" name="Rectangle 7"/>
            <p:cNvSpPr>
              <a:spLocks noChangeArrowheads="1"/>
            </p:cNvSpPr>
            <p:nvPr/>
          </p:nvSpPr>
          <p:spPr bwMode="auto">
            <a:xfrm>
              <a:off x="384" y="2784"/>
              <a:ext cx="3937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2800" smtClean="0">
                  <a:solidFill>
                    <a:srgbClr val="FFFF00"/>
                  </a:solidFill>
                  <a:latin typeface="Times" pitchFamily="18" charset="0"/>
                  <a:sym typeface="Symbol" pitchFamily="18" charset="2"/>
                </a:rPr>
                <a:t>T</a:t>
              </a:r>
              <a:r>
                <a:rPr lang="it-IT" altLang="it-IT" sz="2800" baseline="-25000" smtClean="0">
                  <a:solidFill>
                    <a:srgbClr val="FFFF00"/>
                  </a:solidFill>
                  <a:latin typeface="Times" pitchFamily="18" charset="0"/>
                  <a:sym typeface="Symbol" pitchFamily="18" charset="2"/>
                </a:rPr>
                <a:t>best</a:t>
              </a:r>
              <a:r>
                <a:rPr lang="it-IT" altLang="it-IT" sz="2800" smtClean="0">
                  <a:solidFill>
                    <a:srgbClr val="FFFF00"/>
                  </a:solidFill>
                  <a:latin typeface="Times" pitchFamily="18" charset="0"/>
                  <a:sym typeface="Symbol" pitchFamily="18" charset="2"/>
                </a:rPr>
                <a:t>(n) = 1               </a:t>
              </a:r>
              <a:r>
                <a:rPr lang="it-IT" altLang="it-IT" sz="2800" smtClean="0">
                  <a:solidFill>
                    <a:srgbClr val="FFFFFF"/>
                  </a:solidFill>
                  <a:latin typeface="Times" pitchFamily="18" charset="0"/>
                  <a:sym typeface="Symbol" pitchFamily="18" charset="2"/>
                </a:rPr>
                <a:t>x è in prima posizione</a:t>
              </a:r>
              <a:endParaRPr lang="it-IT" altLang="it-IT" sz="2800" smtClean="0">
                <a:solidFill>
                  <a:srgbClr val="FFFF00"/>
                </a:solidFill>
                <a:latin typeface="Times" pitchFamily="18" charset="0"/>
                <a:sym typeface="Symbol" pitchFamily="18" charset="2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t-IT" altLang="it-IT" sz="2800" smtClean="0">
                <a:solidFill>
                  <a:srgbClr val="FFFF00"/>
                </a:solidFill>
                <a:latin typeface="Times" pitchFamily="18" charset="0"/>
                <a:sym typeface="Symbol" pitchFamily="18" charset="2"/>
              </a:endParaRPr>
            </a:p>
          </p:txBody>
        </p:sp>
        <p:sp>
          <p:nvSpPr>
            <p:cNvPr id="4106" name="Rectangle 8"/>
            <p:cNvSpPr>
              <a:spLocks noChangeArrowheads="1"/>
            </p:cNvSpPr>
            <p:nvPr/>
          </p:nvSpPr>
          <p:spPr bwMode="auto">
            <a:xfrm>
              <a:off x="384" y="3092"/>
              <a:ext cx="493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IT" sz="2800" smtClean="0">
                  <a:solidFill>
                    <a:srgbClr val="FFFF00"/>
                  </a:solidFill>
                  <a:latin typeface="Times" pitchFamily="18" charset="0"/>
                  <a:sym typeface="Symbol" pitchFamily="18" charset="2"/>
                </a:rPr>
                <a:t>T</a:t>
              </a:r>
              <a:r>
                <a:rPr lang="it-IT" altLang="it-IT" sz="2800" baseline="-25000" smtClean="0">
                  <a:solidFill>
                    <a:srgbClr val="FFFF00"/>
                  </a:solidFill>
                  <a:latin typeface="Times" pitchFamily="18" charset="0"/>
                  <a:sym typeface="Symbol" pitchFamily="18" charset="2"/>
                </a:rPr>
                <a:t>worst</a:t>
              </a:r>
              <a:r>
                <a:rPr lang="it-IT" altLang="it-IT" sz="2800" smtClean="0">
                  <a:solidFill>
                    <a:srgbClr val="FFFF00"/>
                  </a:solidFill>
                  <a:latin typeface="Times" pitchFamily="18" charset="0"/>
                  <a:sym typeface="Symbol" pitchFamily="18" charset="2"/>
                </a:rPr>
                <a:t>(n) = n             </a:t>
              </a:r>
              <a:r>
                <a:rPr lang="it-IT" altLang="it-IT" sz="2800" smtClean="0">
                  <a:solidFill>
                    <a:srgbClr val="FFFFFF"/>
                  </a:solidFill>
                  <a:latin typeface="Times" pitchFamily="18" charset="0"/>
                  <a:sym typeface="Symbol" pitchFamily="18" charset="2"/>
                </a:rPr>
                <a:t>x</a:t>
              </a:r>
              <a:r>
                <a:rPr lang="it-IT" altLang="it-IT" sz="2800" i="1" smtClean="0">
                  <a:solidFill>
                    <a:srgbClr val="FFFFFF"/>
                  </a:solidFill>
                  <a:cs typeface="Times New Roman" pitchFamily="18" charset="0"/>
                  <a:sym typeface="Symbol" pitchFamily="18" charset="2"/>
                </a:rPr>
                <a:t>L</a:t>
              </a:r>
              <a:r>
                <a:rPr lang="it-IT" altLang="it-IT" sz="2800" smtClean="0">
                  <a:solidFill>
                    <a:srgbClr val="FFFFFF"/>
                  </a:solidFill>
                  <a:latin typeface="Times" pitchFamily="18" charset="0"/>
                  <a:sym typeface="Symbol" pitchFamily="18" charset="2"/>
                </a:rPr>
                <a:t> oppure è in ultima posizione</a:t>
              </a:r>
              <a:endParaRPr lang="it-IT" altLang="it-IT" sz="2800" smtClean="0">
                <a:solidFill>
                  <a:srgbClr val="FFFF00"/>
                </a:solidFill>
                <a:latin typeface="Times" pitchFamily="18" charset="0"/>
                <a:sym typeface="Symbol" pitchFamily="18" charset="2"/>
              </a:endParaRPr>
            </a:p>
          </p:txBody>
        </p:sp>
      </p:grpSp>
      <p:pic>
        <p:nvPicPr>
          <p:cNvPr id="17511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13820"/>
            <a:ext cx="8077200" cy="136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5116" name="Text Box 12"/>
          <p:cNvSpPr txBox="1">
            <a:spLocks noChangeArrowheads="1"/>
          </p:cNvSpPr>
          <p:nvPr/>
        </p:nvSpPr>
        <p:spPr bwMode="auto">
          <a:xfrm>
            <a:off x="250825" y="4579070"/>
            <a:ext cx="86788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1pPr>
            <a:lvl2pPr marL="742950" indent="-28575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2pPr>
            <a:lvl3pPr marL="11430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3pPr>
            <a:lvl4pPr marL="16002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4pPr>
            <a:lvl5pPr marL="20574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800" smtClean="0">
                <a:solidFill>
                  <a:srgbClr val="FFFFFF"/>
                </a:solidFill>
              </a:rPr>
              <a:t>Contiamo il numero di confronti (</a:t>
            </a:r>
            <a:r>
              <a:rPr lang="it-IT" sz="2800" b="1" smtClean="0">
                <a:solidFill>
                  <a:srgbClr val="FF9900"/>
                </a:solidFill>
              </a:rPr>
              <a:t>operazione dominante</a:t>
            </a:r>
            <a:r>
              <a:rPr lang="it-IT" sz="2800" smtClean="0">
                <a:solidFill>
                  <a:srgbClr val="FFFFFF"/>
                </a:solidFill>
              </a:rPr>
              <a:t>):</a:t>
            </a:r>
          </a:p>
        </p:txBody>
      </p:sp>
    </p:spTree>
    <p:extLst>
      <p:ext uri="{BB962C8B-B14F-4D97-AF65-F5344CB8AC3E}">
        <p14:creationId xmlns:p14="http://schemas.microsoft.com/office/powerpoint/2010/main" val="287387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5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5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P </a:t>
            </a:r>
            <a:r>
              <a:rPr lang="en-US" sz="2800" i="1" dirty="0" err="1" smtClean="0">
                <a:solidFill>
                  <a:srgbClr val="3366FF"/>
                </a:solidFill>
                <a:latin typeface="Comic Sans MS" pitchFamily="66" charset="0"/>
              </a:rPr>
              <a:t>vs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NP: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una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formulazione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dall’aspetto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innocuo</a:t>
            </a:r>
            <a:endParaRPr lang="en-US" sz="28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51520" y="980728"/>
            <a:ext cx="4084773" cy="40011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un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semplice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algoritmo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per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il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TSP</a:t>
            </a:r>
            <a:r>
              <a:rPr lang="en-US" sz="2000" dirty="0" smtClean="0">
                <a:latin typeface="Comic Sans MS" pitchFamily="66" charset="0"/>
              </a:rPr>
              <a:t>: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683568" y="1412776"/>
            <a:ext cx="7056784" cy="11201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enumera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tutti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possibili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tour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fra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le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città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misurando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la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lunghezza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ciascuno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essi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memorizzando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quello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più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breve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via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via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osservato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10" name="CasellaDiTesto 9"/>
          <p:cNvSpPr txBox="1">
            <a:spLocks noChangeArrowheads="1"/>
          </p:cNvSpPr>
          <p:nvPr/>
        </p:nvSpPr>
        <p:spPr bwMode="auto">
          <a:xfrm>
            <a:off x="1907704" y="2740858"/>
            <a:ext cx="37444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è un </a:t>
            </a:r>
            <a:r>
              <a:rPr lang="en-US" sz="2000" dirty="0" err="1" smtClean="0">
                <a:latin typeface="Comic Sans MS" pitchFamily="66" charset="0"/>
              </a:rPr>
              <a:t>algoritmo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efficiente</a:t>
            </a:r>
            <a:r>
              <a:rPr lang="en-US" sz="2000" dirty="0" smtClean="0">
                <a:latin typeface="Comic Sans MS" pitchFamily="66" charset="0"/>
              </a:rPr>
              <a:t>?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2" name="CasellaDiTesto 11"/>
          <p:cNvSpPr txBox="1">
            <a:spLocks noChangeArrowheads="1"/>
          </p:cNvSpPr>
          <p:nvPr/>
        </p:nvSpPr>
        <p:spPr bwMode="auto">
          <a:xfrm>
            <a:off x="1907704" y="3063212"/>
            <a:ext cx="55446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Comic Sans MS" pitchFamily="66" charset="0"/>
              </a:rPr>
              <a:t>quanti</a:t>
            </a:r>
            <a:r>
              <a:rPr lang="en-US" sz="2000" dirty="0" smtClean="0">
                <a:latin typeface="Comic Sans MS" pitchFamily="66" charset="0"/>
              </a:rPr>
              <a:t> tour </a:t>
            </a:r>
            <a:r>
              <a:rPr lang="en-US" sz="2000" dirty="0" err="1" smtClean="0">
                <a:latin typeface="Comic Sans MS" pitchFamily="66" charset="0"/>
              </a:rPr>
              <a:t>possibili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sono</a:t>
            </a:r>
            <a:r>
              <a:rPr lang="en-US" sz="2000" dirty="0" smtClean="0">
                <a:latin typeface="Comic Sans MS" pitchFamily="66" charset="0"/>
              </a:rPr>
              <a:t> con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città</a:t>
            </a:r>
            <a:r>
              <a:rPr lang="en-US" sz="2000" dirty="0" smtClean="0">
                <a:latin typeface="Comic Sans MS" pitchFamily="66" charset="0"/>
              </a:rPr>
              <a:t>?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3" name="CasellaDiTesto 12"/>
          <p:cNvSpPr txBox="1">
            <a:spLocks noChangeArrowheads="1"/>
          </p:cNvSpPr>
          <p:nvPr/>
        </p:nvSpPr>
        <p:spPr bwMode="auto">
          <a:xfrm>
            <a:off x="2339752" y="3429000"/>
            <a:ext cx="55446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#tour: 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 -1)(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 -2)(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 -3)… 3 2 1=(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 -1)!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683568" y="3892986"/>
            <a:ext cx="55446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Ad </a:t>
            </a:r>
            <a:r>
              <a:rPr lang="en-US" sz="2000" dirty="0" err="1" smtClean="0">
                <a:latin typeface="Comic Sans MS" pitchFamily="66" charset="0"/>
              </a:rPr>
              <a:t>esempio</a:t>
            </a:r>
            <a:r>
              <a:rPr lang="en-US" sz="2000" dirty="0" smtClean="0">
                <a:latin typeface="Comic Sans MS" pitchFamily="66" charset="0"/>
              </a:rPr>
              <a:t>, 52! </a:t>
            </a:r>
            <a:r>
              <a:rPr lang="en-US" sz="2000" dirty="0" err="1" smtClean="0">
                <a:latin typeface="Comic Sans MS" pitchFamily="66" charset="0"/>
              </a:rPr>
              <a:t>fattoriale</a:t>
            </a:r>
            <a:r>
              <a:rPr lang="en-US" sz="2000" dirty="0" smtClean="0">
                <a:latin typeface="Comic Sans MS" pitchFamily="66" charset="0"/>
              </a:rPr>
              <a:t> è: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5" name="CasellaDiTesto 14"/>
          <p:cNvSpPr txBox="1">
            <a:spLocks noChangeArrowheads="1"/>
          </p:cNvSpPr>
          <p:nvPr/>
        </p:nvSpPr>
        <p:spPr bwMode="auto">
          <a:xfrm>
            <a:off x="1691680" y="4653136"/>
            <a:ext cx="55446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in </a:t>
            </a:r>
            <a:r>
              <a:rPr lang="en-US" sz="2000" dirty="0" err="1" smtClean="0">
                <a:latin typeface="Comic Sans MS" pitchFamily="66" charset="0"/>
              </a:rPr>
              <a:t>milionesimi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secondo</a:t>
            </a:r>
            <a:r>
              <a:rPr lang="en-US" sz="2000" dirty="0" smtClean="0">
                <a:latin typeface="Comic Sans MS" pitchFamily="66" charset="0"/>
              </a:rPr>
              <a:t> è </a:t>
            </a:r>
            <a:r>
              <a:rPr lang="en-US" sz="2000" dirty="0" err="1" smtClean="0">
                <a:latin typeface="Comic Sans MS" pitchFamily="66" charset="0"/>
              </a:rPr>
              <a:t>almeno</a:t>
            </a:r>
            <a:r>
              <a:rPr lang="en-US" sz="2000" dirty="0" smtClean="0">
                <a:latin typeface="Comic Sans MS" pitchFamily="66" charset="0"/>
              </a:rPr>
              <a:t> 5000 </a:t>
            </a:r>
            <a:r>
              <a:rPr lang="en-US" sz="2000" dirty="0" err="1" smtClean="0">
                <a:latin typeface="Comic Sans MS" pitchFamily="66" charset="0"/>
              </a:rPr>
              <a:t>miliardi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volte </a:t>
            </a:r>
            <a:r>
              <a:rPr lang="en-US" sz="2000" dirty="0" err="1" smtClean="0">
                <a:latin typeface="Comic Sans MS" pitchFamily="66" charset="0"/>
              </a:rPr>
              <a:t>più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dell’età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dell’universo</a:t>
            </a:r>
            <a:r>
              <a:rPr lang="en-US" sz="2000" dirty="0" smtClean="0">
                <a:latin typeface="Comic Sans MS" pitchFamily="66" charset="0"/>
              </a:rPr>
              <a:t>!!!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>
            <a:off x="35496" y="4397042"/>
            <a:ext cx="9108504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500" dirty="0" smtClean="0">
                <a:latin typeface="Comic Sans MS" pitchFamily="66" charset="0"/>
              </a:rPr>
              <a:t>80.658.175.170.943.878.571.660.636.856.403.766.975.289.505.440.883.277.824.000.000.000.000</a:t>
            </a:r>
            <a:endParaRPr lang="en-US" sz="1500" dirty="0">
              <a:latin typeface="Comic Sans MS" pitchFamily="66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67544" y="5549170"/>
            <a:ext cx="7848872" cy="11201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Effettivamente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si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può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dimostrare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che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TSP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è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NP-hard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ovvero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la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sua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versione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decisionale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è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NP-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completa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, e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quindi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si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congettura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la non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esistenza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di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algoritmi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risolutivi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Comic Sans MS" pitchFamily="66" charset="0"/>
              </a:rPr>
              <a:t>polinomiali</a:t>
            </a:r>
            <a:endParaRPr lang="en-US" sz="2000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  <p:bldP spid="16" grpId="0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39552" y="940658"/>
            <a:ext cx="7776864" cy="112019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Di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certo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, un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algoritmo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esponenziale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come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quello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proposto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per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il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TSP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è 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inefficiente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. Ma un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algoritmo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Comic Sans MS" pitchFamily="66" charset="0"/>
              </a:rPr>
              <a:t>polinomiale</a:t>
            </a:r>
            <a:r>
              <a:rPr lang="en-US" sz="20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è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sempre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Comic Sans MS" pitchFamily="66" charset="0"/>
              </a:rPr>
              <a:t>efficiente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? Ed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uno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esponenziale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è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sempre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inefficiente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?</a:t>
            </a:r>
            <a:endParaRPr lang="en-US" sz="2000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251520" y="2361074"/>
            <a:ext cx="62646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Comic Sans MS" pitchFamily="66" charset="0"/>
              </a:rPr>
              <a:t>può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essere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considerato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Comic Sans MS" pitchFamily="66" charset="0"/>
              </a:rPr>
              <a:t>efficiente</a:t>
            </a:r>
            <a:r>
              <a:rPr lang="en-US" sz="20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un </a:t>
            </a:r>
            <a:r>
              <a:rPr lang="en-US" sz="2000" dirty="0" err="1" smtClean="0">
                <a:latin typeface="Comic Sans MS" pitchFamily="66" charset="0"/>
              </a:rPr>
              <a:t>algoritmo</a:t>
            </a:r>
            <a:r>
              <a:rPr lang="en-US" sz="2000" dirty="0" smtClean="0">
                <a:latin typeface="Comic Sans MS" pitchFamily="66" charset="0"/>
              </a:rPr>
              <a:t> (</a:t>
            </a:r>
            <a:r>
              <a:rPr lang="en-US" sz="2000" dirty="0" err="1" smtClean="0">
                <a:latin typeface="Comic Sans MS" pitchFamily="66" charset="0"/>
              </a:rPr>
              <a:t>polinomiale</a:t>
            </a:r>
            <a:r>
              <a:rPr lang="en-US" sz="2000" dirty="0" smtClean="0">
                <a:latin typeface="Comic Sans MS" pitchFamily="66" charset="0"/>
              </a:rPr>
              <a:t>) </a:t>
            </a:r>
            <a:r>
              <a:rPr lang="en-US" sz="2000" dirty="0" err="1" smtClean="0">
                <a:latin typeface="Comic Sans MS" pitchFamily="66" charset="0"/>
              </a:rPr>
              <a:t>che</a:t>
            </a:r>
            <a:r>
              <a:rPr lang="en-US" sz="2000" dirty="0" smtClean="0">
                <a:latin typeface="Comic Sans MS" pitchFamily="66" charset="0"/>
              </a:rPr>
              <a:t> ha </a:t>
            </a:r>
            <a:r>
              <a:rPr lang="en-US" sz="2000" dirty="0" err="1" smtClean="0">
                <a:latin typeface="Comic Sans MS" pitchFamily="66" charset="0"/>
              </a:rPr>
              <a:t>complessità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  <a:sym typeface="Symbol"/>
              </a:rPr>
              <a:t>(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2000" baseline="30000" dirty="0" smtClean="0">
                <a:latin typeface="Comic Sans MS" pitchFamily="66" charset="0"/>
                <a:sym typeface="Symbol"/>
              </a:rPr>
              <a:t>100</a:t>
            </a:r>
            <a:r>
              <a:rPr lang="en-US" sz="2000" dirty="0" smtClean="0">
                <a:latin typeface="Comic Sans MS" pitchFamily="66" charset="0"/>
                <a:sym typeface="Symbol"/>
              </a:rPr>
              <a:t>)?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251520" y="3225170"/>
            <a:ext cx="62646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Comic Sans MS" pitchFamily="66" charset="0"/>
              </a:rPr>
              <a:t>può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essere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considerato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inefficiente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un </a:t>
            </a:r>
            <a:r>
              <a:rPr lang="en-US" sz="2000" dirty="0" err="1" smtClean="0">
                <a:latin typeface="Comic Sans MS" pitchFamily="66" charset="0"/>
              </a:rPr>
              <a:t>algoritmo</a:t>
            </a:r>
            <a:r>
              <a:rPr lang="en-US" sz="2000" dirty="0" smtClean="0">
                <a:latin typeface="Comic Sans MS" pitchFamily="66" charset="0"/>
              </a:rPr>
              <a:t> (non </a:t>
            </a:r>
            <a:r>
              <a:rPr lang="en-US" sz="2000" dirty="0" err="1" smtClean="0">
                <a:latin typeface="Comic Sans MS" pitchFamily="66" charset="0"/>
              </a:rPr>
              <a:t>polinomiale</a:t>
            </a:r>
            <a:r>
              <a:rPr lang="en-US" sz="2000" dirty="0" smtClean="0">
                <a:latin typeface="Comic Sans MS" pitchFamily="66" charset="0"/>
              </a:rPr>
              <a:t>) </a:t>
            </a:r>
            <a:r>
              <a:rPr lang="en-US" sz="2000" dirty="0" err="1" smtClean="0">
                <a:latin typeface="Comic Sans MS" pitchFamily="66" charset="0"/>
              </a:rPr>
              <a:t>che</a:t>
            </a:r>
            <a:r>
              <a:rPr lang="en-US" sz="2000" dirty="0" smtClean="0">
                <a:latin typeface="Comic Sans MS" pitchFamily="66" charset="0"/>
              </a:rPr>
              <a:t> ha </a:t>
            </a:r>
            <a:r>
              <a:rPr lang="en-US" sz="2000" dirty="0" err="1" smtClean="0">
                <a:latin typeface="Comic Sans MS" pitchFamily="66" charset="0"/>
              </a:rPr>
              <a:t>complessità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  <a:sym typeface="Symbol"/>
              </a:rPr>
              <a:t>(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2000" baseline="30000" dirty="0" smtClean="0">
                <a:latin typeface="Comic Sans MS" pitchFamily="66" charset="0"/>
                <a:sym typeface="Symbol"/>
              </a:rPr>
              <a:t>1+0.0001 log </a:t>
            </a:r>
            <a:r>
              <a:rPr lang="en-US" sz="2000" baseline="300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2000" dirty="0" smtClean="0">
                <a:latin typeface="Comic Sans MS" pitchFamily="66" charset="0"/>
                <a:sym typeface="Symbol"/>
              </a:rPr>
              <a:t>)?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8" name="CasellaDiTesto 7"/>
          <p:cNvSpPr txBox="1">
            <a:spLocks noChangeArrowheads="1"/>
          </p:cNvSpPr>
          <p:nvPr/>
        </p:nvSpPr>
        <p:spPr bwMode="auto">
          <a:xfrm>
            <a:off x="7020272" y="2535287"/>
            <a:ext cx="7920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…no!</a:t>
            </a:r>
            <a:endParaRPr lang="en-US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CasellaDiTesto 8"/>
          <p:cNvSpPr txBox="1">
            <a:spLocks noChangeArrowheads="1"/>
          </p:cNvSpPr>
          <p:nvPr/>
        </p:nvSpPr>
        <p:spPr bwMode="auto">
          <a:xfrm>
            <a:off x="7020272" y="3356992"/>
            <a:ext cx="7920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…no!</a:t>
            </a:r>
            <a:endParaRPr lang="en-US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CasellaDiTesto 9"/>
          <p:cNvSpPr txBox="1">
            <a:spLocks noChangeArrowheads="1"/>
          </p:cNvSpPr>
          <p:nvPr/>
        </p:nvSpPr>
        <p:spPr bwMode="auto">
          <a:xfrm>
            <a:off x="251520" y="4737338"/>
            <a:ext cx="62646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Comic Sans MS" pitchFamily="66" charset="0"/>
              </a:rPr>
              <a:t>problemi</a:t>
            </a:r>
            <a:r>
              <a:rPr lang="en-US" sz="2000" dirty="0" smtClean="0">
                <a:latin typeface="Comic Sans MS" pitchFamily="66" charset="0"/>
              </a:rPr>
              <a:t> per </a:t>
            </a:r>
            <a:r>
              <a:rPr lang="en-US" sz="2000" dirty="0" err="1" smtClean="0"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quali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esistono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algoritmi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polinomiali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tendono</a:t>
            </a:r>
            <a:r>
              <a:rPr lang="en-US" sz="2000" dirty="0" smtClean="0">
                <a:latin typeface="Comic Sans MS" pitchFamily="66" charset="0"/>
              </a:rPr>
              <a:t> ad </a:t>
            </a:r>
            <a:r>
              <a:rPr lang="en-US" sz="2000" dirty="0" err="1" smtClean="0">
                <a:latin typeface="Comic Sans MS" pitchFamily="66" charset="0"/>
              </a:rPr>
              <a:t>avere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polinomi</a:t>
            </a:r>
            <a:r>
              <a:rPr lang="en-US" sz="2000" dirty="0" smtClean="0">
                <a:latin typeface="Comic Sans MS" pitchFamily="66" charset="0"/>
              </a:rPr>
              <a:t> “</a:t>
            </a:r>
            <a:r>
              <a:rPr lang="en-US" sz="2000" dirty="0" err="1" smtClean="0">
                <a:latin typeface="Comic Sans MS" pitchFamily="66" charset="0"/>
              </a:rPr>
              <a:t>ragionevoli</a:t>
            </a:r>
            <a:r>
              <a:rPr lang="en-US" sz="2000" dirty="0" smtClean="0">
                <a:latin typeface="Comic Sans MS" pitchFamily="66" charset="0"/>
              </a:rPr>
              <a:t>” 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1" name="CasellaDiTesto 10"/>
          <p:cNvSpPr txBox="1">
            <a:spLocks noChangeArrowheads="1"/>
          </p:cNvSpPr>
          <p:nvPr/>
        </p:nvSpPr>
        <p:spPr bwMode="auto">
          <a:xfrm>
            <a:off x="251520" y="5529426"/>
            <a:ext cx="626469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Comic Sans MS" pitchFamily="66" charset="0"/>
              </a:rPr>
              <a:t>problemi</a:t>
            </a:r>
            <a:r>
              <a:rPr lang="en-US" sz="2000" dirty="0" smtClean="0">
                <a:latin typeface="Comic Sans MS" pitchFamily="66" charset="0"/>
              </a:rPr>
              <a:t> per </a:t>
            </a:r>
            <a:r>
              <a:rPr lang="en-US" sz="2000" dirty="0" err="1" smtClean="0"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quali</a:t>
            </a:r>
            <a:r>
              <a:rPr lang="en-US" sz="2000" dirty="0" smtClean="0">
                <a:latin typeface="Comic Sans MS" pitchFamily="66" charset="0"/>
              </a:rPr>
              <a:t> non </a:t>
            </a:r>
            <a:r>
              <a:rPr lang="en-US" sz="2000" dirty="0" err="1" smtClean="0">
                <a:latin typeface="Comic Sans MS" pitchFamily="66" charset="0"/>
              </a:rPr>
              <a:t>si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conoscono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algoritmi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polinomiali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tendono</a:t>
            </a:r>
            <a:r>
              <a:rPr lang="en-US" sz="2000" dirty="0" smtClean="0">
                <a:latin typeface="Comic Sans MS" pitchFamily="66" charset="0"/>
              </a:rPr>
              <a:t> a </a:t>
            </a:r>
            <a:r>
              <a:rPr lang="en-US" sz="2000" dirty="0" err="1" smtClean="0">
                <a:latin typeface="Comic Sans MS" pitchFamily="66" charset="0"/>
              </a:rPr>
              <a:t>essere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davvero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difficili</a:t>
            </a:r>
            <a:r>
              <a:rPr lang="en-US" sz="2000" dirty="0" smtClean="0">
                <a:latin typeface="Comic Sans MS" pitchFamily="66" charset="0"/>
              </a:rPr>
              <a:t> in </a:t>
            </a:r>
            <a:r>
              <a:rPr lang="en-US" sz="2000" dirty="0" err="1" smtClean="0">
                <a:latin typeface="Comic Sans MS" pitchFamily="66" charset="0"/>
              </a:rPr>
              <a:t>pratica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2" name="CasellaDiTesto 11"/>
          <p:cNvSpPr txBox="1">
            <a:spLocks noChangeArrowheads="1"/>
          </p:cNvSpPr>
          <p:nvPr/>
        </p:nvSpPr>
        <p:spPr bwMode="auto">
          <a:xfrm>
            <a:off x="1601670" y="4205119"/>
            <a:ext cx="56526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…ma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nella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pratica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la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distinzione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funziona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!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3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Efficiente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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Polinomiale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?</a:t>
            </a:r>
            <a:endParaRPr lang="en-US" sz="28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4" descr="kleinberg_02T01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473" y="2780928"/>
            <a:ext cx="8756650" cy="396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5473" y="125760"/>
            <a:ext cx="8891023" cy="1143000"/>
          </a:xfrm>
        </p:spPr>
        <p:txBody>
          <a:bodyPr>
            <a:noAutofit/>
          </a:bodyPr>
          <a:lstStyle/>
          <a:p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Crescita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polinomiale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i="1" dirty="0" err="1" smtClean="0">
                <a:solidFill>
                  <a:srgbClr val="3366FF"/>
                </a:solidFill>
                <a:latin typeface="Comic Sans MS" pitchFamily="66" charset="0"/>
              </a:rPr>
              <a:t>vs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crescita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esponenziale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1216" y="1412776"/>
            <a:ext cx="7283152" cy="74867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In </a:t>
            </a:r>
            <a:r>
              <a:rPr lang="en-US" dirty="0" err="1" smtClean="0">
                <a:latin typeface="Comic Sans MS" pitchFamily="66" charset="0"/>
              </a:rPr>
              <a:t>effetti</a:t>
            </a:r>
            <a:r>
              <a:rPr lang="en-US" dirty="0" smtClean="0">
                <a:latin typeface="Comic Sans MS" pitchFamily="66" charset="0"/>
              </a:rPr>
              <a:t>, la </a:t>
            </a:r>
            <a:r>
              <a:rPr lang="en-US" dirty="0" err="1" smtClean="0">
                <a:latin typeface="Comic Sans MS" pitchFamily="66" charset="0"/>
              </a:rPr>
              <a:t>differenza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fra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complessità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polinomiale</a:t>
            </a:r>
            <a:r>
              <a:rPr lang="en-US" dirty="0" smtClean="0">
                <a:latin typeface="Comic Sans MS" pitchFamily="66" charset="0"/>
              </a:rPr>
              <a:t> e non </a:t>
            </a:r>
            <a:r>
              <a:rPr lang="en-US" dirty="0" err="1" smtClean="0">
                <a:latin typeface="Comic Sans MS" pitchFamily="66" charset="0"/>
              </a:rPr>
              <a:t>polinomiale</a:t>
            </a:r>
            <a:r>
              <a:rPr lang="en-US" dirty="0" smtClean="0">
                <a:latin typeface="Comic Sans MS" pitchFamily="66" charset="0"/>
              </a:rPr>
              <a:t> è </a:t>
            </a:r>
            <a:r>
              <a:rPr lang="en-US" dirty="0" err="1" smtClean="0">
                <a:latin typeface="Comic Sans MS" pitchFamily="66" charset="0"/>
              </a:rPr>
              <a:t>davvero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enorme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2267744" y="2623338"/>
            <a:ext cx="6624736" cy="1224136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2483768" y="2226130"/>
            <a:ext cx="633670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Tempi 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esecuzione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differenti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algorimi</a:t>
            </a:r>
            <a:r>
              <a:rPr lang="en-US" dirty="0" smtClean="0">
                <a:latin typeface="Comic Sans MS" pitchFamily="66" charset="0"/>
              </a:rPr>
              <a:t> per </a:t>
            </a:r>
            <a:r>
              <a:rPr lang="en-US" dirty="0" err="1" smtClean="0">
                <a:latin typeface="Comic Sans MS" pitchFamily="66" charset="0"/>
              </a:rPr>
              <a:t>istanze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dimensione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crescente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su</a:t>
            </a:r>
            <a:r>
              <a:rPr lang="en-US" dirty="0" smtClean="0">
                <a:latin typeface="Comic Sans MS" pitchFamily="66" charset="0"/>
              </a:rPr>
              <a:t> un </a:t>
            </a:r>
            <a:r>
              <a:rPr lang="en-US" dirty="0" err="1" smtClean="0">
                <a:latin typeface="Comic Sans MS" pitchFamily="66" charset="0"/>
              </a:rPr>
              <a:t>processore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che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eseguire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un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milione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istruzioni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alto </a:t>
            </a:r>
            <a:r>
              <a:rPr lang="en-US" dirty="0" err="1" smtClean="0">
                <a:latin typeface="Comic Sans MS" pitchFamily="66" charset="0"/>
              </a:rPr>
              <a:t>livello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al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secondo</a:t>
            </a:r>
            <a:r>
              <a:rPr lang="en-US" dirty="0" smtClean="0">
                <a:latin typeface="Comic Sans MS" pitchFamily="66" charset="0"/>
              </a:rPr>
              <a:t>. </a:t>
            </a:r>
          </a:p>
          <a:p>
            <a:r>
              <a:rPr lang="en-US" dirty="0" err="1" smtClean="0">
                <a:latin typeface="Comic Sans MS" pitchFamily="66" charset="0"/>
              </a:rPr>
              <a:t>L’indicazione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very long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indica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che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il</a:t>
            </a:r>
            <a:r>
              <a:rPr lang="en-US" dirty="0" smtClean="0">
                <a:latin typeface="Comic Sans MS" pitchFamily="66" charset="0"/>
              </a:rPr>
              <a:t> tempo 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calcolo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supera</a:t>
            </a:r>
            <a:r>
              <a:rPr lang="en-US" dirty="0" smtClean="0">
                <a:latin typeface="Comic Sans MS" pitchFamily="66" charset="0"/>
              </a:rPr>
              <a:t> 10</a:t>
            </a:r>
            <a:r>
              <a:rPr lang="en-US" baseline="30000" dirty="0" smtClean="0">
                <a:latin typeface="Comic Sans MS" pitchFamily="66" charset="0"/>
              </a:rPr>
              <a:t>25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anni</a:t>
            </a:r>
            <a:r>
              <a:rPr lang="en-US" dirty="0" smtClean="0">
                <a:latin typeface="Comic Sans MS" pitchFamily="66" charset="0"/>
              </a:rPr>
              <a:t>. </a:t>
            </a:r>
            <a:endParaRPr lang="en-US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A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lcuni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problemi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facili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b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che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ammettono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un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algoritmo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polinomiale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)</a:t>
            </a:r>
            <a:b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</a:b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5"/>
          <p:cNvSpPr>
            <a:spLocks noChangeArrowheads="1"/>
          </p:cNvSpPr>
          <p:nvPr/>
        </p:nvSpPr>
        <p:spPr bwMode="black">
          <a:xfrm>
            <a:off x="457200" y="404664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sz="4000" dirty="0" smtClean="0">
                <a:solidFill>
                  <a:srgbClr val="3366FF"/>
                </a:solidFill>
                <a:latin typeface="Comic Sans MS" pitchFamily="66" charset="0"/>
              </a:rPr>
              <a:t>Premessa: i </a:t>
            </a:r>
            <a:r>
              <a:rPr lang="it-IT" sz="4000" b="1" dirty="0" smtClean="0">
                <a:solidFill>
                  <a:srgbClr val="3366FF"/>
                </a:solidFill>
                <a:latin typeface="Comic Sans MS" pitchFamily="66" charset="0"/>
              </a:rPr>
              <a:t>grafi</a:t>
            </a:r>
            <a:endParaRPr lang="it-IT" sz="40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250825" y="1282700"/>
            <a:ext cx="8713788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it-IT" sz="2800" dirty="0">
                <a:latin typeface="Comic Sans MS" pitchFamily="66" charset="0"/>
              </a:rPr>
              <a:t>Nel 1736, il matematico Eulero, affrontò l’annoso problema dei 7 ponti di K</a:t>
            </a:r>
            <a:r>
              <a:rPr lang="en-US" sz="2800" dirty="0">
                <a:latin typeface="Comic Sans MS" pitchFamily="66" charset="0"/>
                <a:cs typeface="Times New Roman" pitchFamily="18" charset="0"/>
              </a:rPr>
              <a:t>ö</a:t>
            </a:r>
            <a:r>
              <a:rPr lang="it-IT" sz="2800" dirty="0" err="1">
                <a:latin typeface="Comic Sans MS" pitchFamily="66" charset="0"/>
              </a:rPr>
              <a:t>nigsberg</a:t>
            </a:r>
            <a:r>
              <a:rPr lang="it-IT" sz="2800" dirty="0">
                <a:latin typeface="Comic Sans MS" pitchFamily="66" charset="0"/>
              </a:rPr>
              <a:t> (Prussia): </a:t>
            </a:r>
            <a:endParaRPr lang="it-IT" sz="2800" i="1" dirty="0">
              <a:latin typeface="Comic Sans MS" pitchFamily="66" charset="0"/>
            </a:endParaRPr>
          </a:p>
        </p:txBody>
      </p:sp>
      <p:pic>
        <p:nvPicPr>
          <p:cNvPr id="307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276475"/>
            <a:ext cx="3241675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Rectangle 11"/>
          <p:cNvSpPr>
            <a:spLocks noChangeArrowheads="1"/>
          </p:cNvSpPr>
          <p:nvPr/>
        </p:nvSpPr>
        <p:spPr bwMode="auto">
          <a:xfrm>
            <a:off x="107950" y="4870450"/>
            <a:ext cx="903605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it-IT" sz="2800" dirty="0" smtClean="0">
                <a:latin typeface="Comic Sans MS" pitchFamily="66" charset="0"/>
              </a:rPr>
              <a:t>È </a:t>
            </a:r>
            <a:r>
              <a:rPr lang="it-IT" sz="2800" dirty="0">
                <a:latin typeface="Comic Sans MS" pitchFamily="66" charset="0"/>
              </a:rPr>
              <a:t>possibile o meno fare una passeggiata che parta da un qualsiasi punto della città e percorra una ed una sola volta ciascuno dei 7 ponti? 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8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ChangeArrowheads="1"/>
          </p:cNvSpPr>
          <p:nvPr/>
        </p:nvSpPr>
        <p:spPr bwMode="black">
          <a:xfrm>
            <a:off x="457200" y="332656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sz="4000" dirty="0" smtClean="0">
                <a:solidFill>
                  <a:srgbClr val="3366FF"/>
                </a:solidFill>
                <a:latin typeface="Comic Sans MS" pitchFamily="66" charset="0"/>
              </a:rPr>
              <a:t>La modellizzazione di Eulero</a:t>
            </a:r>
            <a:endParaRPr lang="it-IT" sz="4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250825" y="1067197"/>
            <a:ext cx="8713788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it-IT" sz="2800" dirty="0">
                <a:latin typeface="Comic Sans MS" pitchFamily="66" charset="0"/>
              </a:rPr>
              <a:t>Eulero affrontò il problema schematizzando topologicamente la pianta della città, epurando così l’istanza da insignificanti dettagli topografici: </a:t>
            </a:r>
            <a:endParaRPr lang="it-IT" sz="2800" i="1" dirty="0">
              <a:latin typeface="Comic Sans MS" pitchFamily="66" charset="0"/>
            </a:endParaRPr>
          </a:p>
        </p:txBody>
      </p:sp>
      <p:pic>
        <p:nvPicPr>
          <p:cNvPr id="410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722563"/>
            <a:ext cx="201612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107950" y="4652963"/>
            <a:ext cx="903605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</a:pPr>
            <a:endParaRPr lang="it-IT" sz="280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410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708275"/>
            <a:ext cx="201612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2555875" y="3500438"/>
            <a:ext cx="720725" cy="215900"/>
          </a:xfrm>
          <a:prstGeom prst="rightArrow">
            <a:avLst>
              <a:gd name="adj1" fmla="val 50000"/>
              <a:gd name="adj2" fmla="val 8345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5722938" y="3500438"/>
            <a:ext cx="720725" cy="215900"/>
          </a:xfrm>
          <a:prstGeom prst="rightArrow">
            <a:avLst>
              <a:gd name="adj1" fmla="val 50000"/>
              <a:gd name="adj2" fmla="val 8345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07" name="Oval 17"/>
          <p:cNvSpPr>
            <a:spLocks noChangeArrowheads="1"/>
          </p:cNvSpPr>
          <p:nvPr/>
        </p:nvSpPr>
        <p:spPr bwMode="auto">
          <a:xfrm>
            <a:off x="7019925" y="3357563"/>
            <a:ext cx="360363" cy="3603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08" name="Oval 18"/>
          <p:cNvSpPr>
            <a:spLocks noChangeArrowheads="1"/>
          </p:cNvSpPr>
          <p:nvPr/>
        </p:nvSpPr>
        <p:spPr bwMode="auto">
          <a:xfrm>
            <a:off x="7019925" y="4148138"/>
            <a:ext cx="360363" cy="3603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09" name="Oval 19"/>
          <p:cNvSpPr>
            <a:spLocks noChangeArrowheads="1"/>
          </p:cNvSpPr>
          <p:nvPr/>
        </p:nvSpPr>
        <p:spPr bwMode="auto">
          <a:xfrm>
            <a:off x="7019925" y="2563813"/>
            <a:ext cx="360363" cy="3603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10" name="Oval 20"/>
          <p:cNvSpPr>
            <a:spLocks noChangeArrowheads="1"/>
          </p:cNvSpPr>
          <p:nvPr/>
        </p:nvSpPr>
        <p:spPr bwMode="auto">
          <a:xfrm>
            <a:off x="8243888" y="3357563"/>
            <a:ext cx="360362" cy="3603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cxnSp>
        <p:nvCxnSpPr>
          <p:cNvPr id="4111" name="AutoShape 26"/>
          <p:cNvCxnSpPr>
            <a:cxnSpLocks noChangeShapeType="1"/>
          </p:cNvCxnSpPr>
          <p:nvPr/>
        </p:nvCxnSpPr>
        <p:spPr bwMode="auto">
          <a:xfrm>
            <a:off x="7164388" y="3644900"/>
            <a:ext cx="1587" cy="793750"/>
          </a:xfrm>
          <a:prstGeom prst="curvedConnector3">
            <a:avLst>
              <a:gd name="adj1" fmla="val 1430000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2" name="AutoShape 27"/>
          <p:cNvCxnSpPr>
            <a:cxnSpLocks noChangeShapeType="1"/>
          </p:cNvCxnSpPr>
          <p:nvPr/>
        </p:nvCxnSpPr>
        <p:spPr bwMode="auto">
          <a:xfrm>
            <a:off x="7164388" y="2781300"/>
            <a:ext cx="1587" cy="793750"/>
          </a:xfrm>
          <a:prstGeom prst="curvedConnector3">
            <a:avLst>
              <a:gd name="adj1" fmla="val -1410000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3" name="AutoShape 28"/>
          <p:cNvCxnSpPr>
            <a:cxnSpLocks noChangeShapeType="1"/>
          </p:cNvCxnSpPr>
          <p:nvPr/>
        </p:nvCxnSpPr>
        <p:spPr bwMode="auto">
          <a:xfrm>
            <a:off x="7235825" y="2781300"/>
            <a:ext cx="1588" cy="793750"/>
          </a:xfrm>
          <a:prstGeom prst="curvedConnector3">
            <a:avLst>
              <a:gd name="adj1" fmla="val 1430000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4" name="AutoShape 29"/>
          <p:cNvCxnSpPr>
            <a:cxnSpLocks noChangeShapeType="1"/>
          </p:cNvCxnSpPr>
          <p:nvPr/>
        </p:nvCxnSpPr>
        <p:spPr bwMode="auto">
          <a:xfrm>
            <a:off x="7164388" y="3644900"/>
            <a:ext cx="1587" cy="793750"/>
          </a:xfrm>
          <a:prstGeom prst="curvedConnector3">
            <a:avLst>
              <a:gd name="adj1" fmla="val -1410000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5" name="Line 33"/>
          <p:cNvSpPr>
            <a:spLocks noChangeShapeType="1"/>
          </p:cNvSpPr>
          <p:nvPr/>
        </p:nvSpPr>
        <p:spPr bwMode="auto">
          <a:xfrm>
            <a:off x="7308850" y="3573463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16" name="Line 34"/>
          <p:cNvSpPr>
            <a:spLocks noChangeShapeType="1"/>
          </p:cNvSpPr>
          <p:nvPr/>
        </p:nvSpPr>
        <p:spPr bwMode="auto">
          <a:xfrm>
            <a:off x="7308850" y="2708275"/>
            <a:ext cx="115093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17" name="Line 35"/>
          <p:cNvSpPr>
            <a:spLocks noChangeShapeType="1"/>
          </p:cNvSpPr>
          <p:nvPr/>
        </p:nvSpPr>
        <p:spPr bwMode="auto">
          <a:xfrm flipV="1">
            <a:off x="7308850" y="3644900"/>
            <a:ext cx="107950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62852" name="Rectangle 36"/>
          <p:cNvSpPr>
            <a:spLocks noChangeArrowheads="1"/>
          </p:cNvSpPr>
          <p:nvPr/>
        </p:nvSpPr>
        <p:spPr bwMode="auto">
          <a:xfrm>
            <a:off x="323850" y="4724400"/>
            <a:ext cx="8713788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it-IT" sz="2800" dirty="0">
                <a:latin typeface="Comic Sans MS" pitchFamily="66" charset="0"/>
              </a:rPr>
              <a:t>…e così K</a:t>
            </a:r>
            <a:r>
              <a:rPr lang="en-US" sz="2800" dirty="0">
                <a:latin typeface="Comic Sans MS" pitchFamily="66" charset="0"/>
                <a:cs typeface="Times New Roman" pitchFamily="18" charset="0"/>
              </a:rPr>
              <a:t>ö</a:t>
            </a:r>
            <a:r>
              <a:rPr lang="it-IT" sz="2800" dirty="0" err="1">
                <a:latin typeface="Comic Sans MS" pitchFamily="66" charset="0"/>
              </a:rPr>
              <a:t>nigsberg</a:t>
            </a:r>
            <a:r>
              <a:rPr lang="it-IT" sz="2800" dirty="0">
                <a:latin typeface="Comic Sans MS" pitchFamily="66" charset="0"/>
              </a:rPr>
              <a:t> venne rappresentata con un insieme di 4 punti (uno per ciascuna zona della città), opportunamente  uniti da 7 linee (una per ciascun ponte) </a:t>
            </a:r>
          </a:p>
        </p:txBody>
      </p:sp>
      <p:sp>
        <p:nvSpPr>
          <p:cNvPr id="4119" name="Text Box 37"/>
          <p:cNvSpPr txBox="1">
            <a:spLocks noChangeArrowheads="1"/>
          </p:cNvSpPr>
          <p:nvPr/>
        </p:nvSpPr>
        <p:spPr bwMode="auto">
          <a:xfrm>
            <a:off x="4167188" y="28781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sz="20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120" name="Rectangle 38"/>
          <p:cNvSpPr>
            <a:spLocks noChangeArrowheads="1"/>
          </p:cNvSpPr>
          <p:nvPr/>
        </p:nvSpPr>
        <p:spPr bwMode="auto">
          <a:xfrm>
            <a:off x="4140200" y="3306763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121" name="Rectangle 39"/>
          <p:cNvSpPr>
            <a:spLocks noChangeArrowheads="1"/>
          </p:cNvSpPr>
          <p:nvPr/>
        </p:nvSpPr>
        <p:spPr bwMode="auto">
          <a:xfrm>
            <a:off x="4140200" y="381476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4122" name="Rectangle 40"/>
          <p:cNvSpPr>
            <a:spLocks noChangeArrowheads="1"/>
          </p:cNvSpPr>
          <p:nvPr/>
        </p:nvSpPr>
        <p:spPr bwMode="auto">
          <a:xfrm>
            <a:off x="4959350" y="33353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4123" name="Text Box 41"/>
          <p:cNvSpPr txBox="1">
            <a:spLocks noChangeArrowheads="1"/>
          </p:cNvSpPr>
          <p:nvPr/>
        </p:nvSpPr>
        <p:spPr bwMode="auto">
          <a:xfrm>
            <a:off x="6588224" y="2492375"/>
            <a:ext cx="368300" cy="3968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sz="2000" b="1" dirty="0"/>
              <a:t>A</a:t>
            </a:r>
          </a:p>
        </p:txBody>
      </p:sp>
      <p:sp>
        <p:nvSpPr>
          <p:cNvPr id="4124" name="Rectangle 42"/>
          <p:cNvSpPr>
            <a:spLocks noChangeArrowheads="1"/>
          </p:cNvSpPr>
          <p:nvPr/>
        </p:nvSpPr>
        <p:spPr bwMode="auto">
          <a:xfrm>
            <a:off x="6561746" y="3419708"/>
            <a:ext cx="314510" cy="36933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4125" name="Rectangle 43"/>
          <p:cNvSpPr>
            <a:spLocks noChangeArrowheads="1"/>
          </p:cNvSpPr>
          <p:nvPr/>
        </p:nvSpPr>
        <p:spPr bwMode="auto">
          <a:xfrm>
            <a:off x="6555334" y="4149725"/>
            <a:ext cx="320922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/>
              <a:t>C</a:t>
            </a:r>
          </a:p>
        </p:txBody>
      </p:sp>
      <p:sp>
        <p:nvSpPr>
          <p:cNvPr id="4126" name="Rectangle 44"/>
          <p:cNvSpPr>
            <a:spLocks noChangeArrowheads="1"/>
          </p:cNvSpPr>
          <p:nvPr/>
        </p:nvSpPr>
        <p:spPr bwMode="auto">
          <a:xfrm>
            <a:off x="8617918" y="3068960"/>
            <a:ext cx="346570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/>
              <a:t>D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1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5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sz="4000" dirty="0">
                <a:solidFill>
                  <a:srgbClr val="3366FF"/>
                </a:solidFill>
                <a:latin typeface="Comic Sans MS" pitchFamily="66" charset="0"/>
              </a:rPr>
              <a:t>Definizione di grafo</a:t>
            </a:r>
          </a:p>
        </p:txBody>
      </p:sp>
      <p:sp>
        <p:nvSpPr>
          <p:cNvPr id="5125" name="Rectangle 35"/>
          <p:cNvSpPr>
            <a:spLocks noChangeArrowheads="1"/>
          </p:cNvSpPr>
          <p:nvPr/>
        </p:nvSpPr>
        <p:spPr bwMode="auto">
          <a:xfrm>
            <a:off x="251520" y="1268760"/>
            <a:ext cx="8712968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it-IT" sz="3200" dirty="0">
                <a:latin typeface="Comic Sans MS" pitchFamily="66" charset="0"/>
              </a:rPr>
              <a:t>Un </a:t>
            </a:r>
            <a:r>
              <a:rPr lang="it-IT" sz="3200" dirty="0">
                <a:solidFill>
                  <a:srgbClr val="3366FF"/>
                </a:solidFill>
                <a:latin typeface="Comic Sans MS" pitchFamily="66" charset="0"/>
              </a:rPr>
              <a:t>grafo</a:t>
            </a:r>
            <a:r>
              <a:rPr lang="it-IT" sz="3200" dirty="0">
                <a:latin typeface="Comic Sans MS" pitchFamily="66" charset="0"/>
              </a:rPr>
              <a:t> G=(V,E) consiste in: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it-IT" sz="3200" dirty="0">
                <a:latin typeface="Comic Sans MS" pitchFamily="66" charset="0"/>
              </a:rPr>
              <a:t>	- un insieme V={v</a:t>
            </a:r>
            <a:r>
              <a:rPr lang="it-IT" sz="3200" baseline="-25000" dirty="0">
                <a:latin typeface="Comic Sans MS" pitchFamily="66" charset="0"/>
              </a:rPr>
              <a:t>1</a:t>
            </a:r>
            <a:r>
              <a:rPr lang="it-IT" sz="3200" dirty="0">
                <a:latin typeface="Comic Sans MS" pitchFamily="66" charset="0"/>
              </a:rPr>
              <a:t>,…, </a:t>
            </a:r>
            <a:r>
              <a:rPr lang="it-IT" sz="3200" dirty="0" err="1">
                <a:latin typeface="Comic Sans MS" pitchFamily="66" charset="0"/>
              </a:rPr>
              <a:t>v</a:t>
            </a:r>
            <a:r>
              <a:rPr lang="it-IT" sz="3200" baseline="-25000" dirty="0" err="1">
                <a:latin typeface="Comic Sans MS" pitchFamily="66" charset="0"/>
              </a:rPr>
              <a:t>n</a:t>
            </a:r>
            <a:r>
              <a:rPr lang="it-IT" sz="3200" dirty="0">
                <a:latin typeface="Comic Sans MS" pitchFamily="66" charset="0"/>
              </a:rPr>
              <a:t>} di </a:t>
            </a:r>
            <a:r>
              <a:rPr lang="it-IT" sz="3200" dirty="0">
                <a:solidFill>
                  <a:srgbClr val="3366FF"/>
                </a:solidFill>
                <a:latin typeface="Comic Sans MS" pitchFamily="66" charset="0"/>
              </a:rPr>
              <a:t>vertici</a:t>
            </a:r>
            <a:r>
              <a:rPr lang="it-IT" sz="3200" dirty="0">
                <a:latin typeface="Comic Sans MS" pitchFamily="66" charset="0"/>
              </a:rPr>
              <a:t> (o nodi);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it-IT" sz="3200" dirty="0">
                <a:latin typeface="Comic Sans MS" pitchFamily="66" charset="0"/>
              </a:rPr>
              <a:t>	- un insieme E={(</a:t>
            </a:r>
            <a:r>
              <a:rPr lang="it-IT" sz="3200" dirty="0" err="1">
                <a:latin typeface="Comic Sans MS" pitchFamily="66" charset="0"/>
              </a:rPr>
              <a:t>v</a:t>
            </a:r>
            <a:r>
              <a:rPr lang="it-IT" sz="3200" baseline="-25000" dirty="0" err="1">
                <a:latin typeface="Comic Sans MS" pitchFamily="66" charset="0"/>
              </a:rPr>
              <a:t>i</a:t>
            </a:r>
            <a:r>
              <a:rPr lang="it-IT" sz="3200" dirty="0" err="1">
                <a:latin typeface="Comic Sans MS" pitchFamily="66" charset="0"/>
              </a:rPr>
              <a:t>,v</a:t>
            </a:r>
            <a:r>
              <a:rPr lang="it-IT" sz="3200" baseline="-25000" dirty="0" err="1">
                <a:latin typeface="Comic Sans MS" pitchFamily="66" charset="0"/>
              </a:rPr>
              <a:t>j</a:t>
            </a:r>
            <a:r>
              <a:rPr lang="it-IT" sz="3200" dirty="0">
                <a:latin typeface="Comic Sans MS" pitchFamily="66" charset="0"/>
              </a:rPr>
              <a:t>) | </a:t>
            </a:r>
            <a:r>
              <a:rPr lang="it-IT" sz="3200" dirty="0" err="1">
                <a:latin typeface="Comic Sans MS" pitchFamily="66" charset="0"/>
              </a:rPr>
              <a:t>v</a:t>
            </a:r>
            <a:r>
              <a:rPr lang="it-IT" sz="3200" baseline="-25000" dirty="0" err="1">
                <a:latin typeface="Comic Sans MS" pitchFamily="66" charset="0"/>
              </a:rPr>
              <a:t>i</a:t>
            </a:r>
            <a:r>
              <a:rPr lang="it-IT" sz="3200" dirty="0" err="1">
                <a:latin typeface="Comic Sans MS" pitchFamily="66" charset="0"/>
              </a:rPr>
              <a:t>,v</a:t>
            </a:r>
            <a:r>
              <a:rPr lang="it-IT" sz="3200" baseline="-25000" dirty="0" err="1">
                <a:latin typeface="Comic Sans MS" pitchFamily="66" charset="0"/>
              </a:rPr>
              <a:t>j</a:t>
            </a:r>
            <a:r>
              <a:rPr lang="it-IT" sz="3200" dirty="0" err="1">
                <a:latin typeface="Comic Sans MS" pitchFamily="66" charset="0"/>
                <a:sym typeface="Symbol" pitchFamily="18" charset="2"/>
              </a:rPr>
              <a:t>V</a:t>
            </a:r>
            <a:r>
              <a:rPr lang="it-IT" sz="3200" dirty="0">
                <a:latin typeface="Comic Sans MS" pitchFamily="66" charset="0"/>
              </a:rPr>
              <a:t>} di coppie (non ordinate) di vertici, detti </a:t>
            </a:r>
            <a:r>
              <a:rPr lang="it-IT" sz="3200" dirty="0">
                <a:solidFill>
                  <a:srgbClr val="3366FF"/>
                </a:solidFill>
                <a:latin typeface="Comic Sans MS" pitchFamily="66" charset="0"/>
              </a:rPr>
              <a:t>archi</a:t>
            </a:r>
            <a:r>
              <a:rPr lang="it-IT" sz="3200" dirty="0">
                <a:latin typeface="Comic Sans MS" pitchFamily="66" charset="0"/>
              </a:rPr>
              <a:t>. </a:t>
            </a:r>
          </a:p>
        </p:txBody>
      </p:sp>
      <p:sp>
        <p:nvSpPr>
          <p:cNvPr id="51237" name="Rectangle 37"/>
          <p:cNvSpPr>
            <a:spLocks noChangeArrowheads="1"/>
          </p:cNvSpPr>
          <p:nvPr/>
        </p:nvSpPr>
        <p:spPr bwMode="auto">
          <a:xfrm>
            <a:off x="107950" y="4005263"/>
            <a:ext cx="67691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it-IT" sz="2400" dirty="0">
                <a:latin typeface="Comic Sans MS" pitchFamily="66" charset="0"/>
              </a:rPr>
              <a:t>Esempio: Grafo di Eulero associato alla città di K</a:t>
            </a:r>
            <a:r>
              <a:rPr lang="en-US" sz="2400" dirty="0">
                <a:latin typeface="Comic Sans MS" pitchFamily="66" charset="0"/>
                <a:cs typeface="Times New Roman" pitchFamily="18" charset="0"/>
              </a:rPr>
              <a:t>ö</a:t>
            </a:r>
            <a:r>
              <a:rPr lang="it-IT" sz="2400" dirty="0" err="1">
                <a:latin typeface="Comic Sans MS" pitchFamily="66" charset="0"/>
              </a:rPr>
              <a:t>nigsberg</a:t>
            </a:r>
            <a:r>
              <a:rPr lang="it-IT" sz="2400" dirty="0">
                <a:latin typeface="Comic Sans MS" pitchFamily="66" charset="0"/>
              </a:rPr>
              <a:t>: V={A,B,C,D}, E={(A,B), (A,B), (A,D), (B,C), (B,C), (B,D), (C,D)}</a:t>
            </a:r>
          </a:p>
          <a:p>
            <a:pPr marL="342900" indent="-342900" eaLnBrk="1" hangingPunct="1">
              <a:spcBef>
                <a:spcPct val="20000"/>
              </a:spcBef>
            </a:pPr>
            <a:endParaRPr lang="it-IT" dirty="0">
              <a:latin typeface="Times New Roman" pitchFamily="18" charset="0"/>
            </a:endParaRPr>
          </a:p>
        </p:txBody>
      </p:sp>
      <p:sp>
        <p:nvSpPr>
          <p:cNvPr id="51255" name="Text Box 55"/>
          <p:cNvSpPr txBox="1">
            <a:spLocks noChangeArrowheads="1"/>
          </p:cNvSpPr>
          <p:nvPr/>
        </p:nvSpPr>
        <p:spPr bwMode="auto">
          <a:xfrm>
            <a:off x="395288" y="5516563"/>
            <a:ext cx="63563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b="1" dirty="0">
                <a:latin typeface="Comic Sans MS" pitchFamily="66" charset="0"/>
              </a:rPr>
              <a:t>Nota:</a:t>
            </a:r>
            <a:r>
              <a:rPr lang="en-US" dirty="0">
                <a:latin typeface="Comic Sans MS" pitchFamily="66" charset="0"/>
              </a:rPr>
              <a:t> È </a:t>
            </a:r>
            <a:r>
              <a:rPr lang="en-US" dirty="0" err="1">
                <a:latin typeface="Comic Sans MS" pitchFamily="66" charset="0"/>
              </a:rPr>
              <a:t>più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propriamente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detto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multigrafo</a:t>
            </a:r>
            <a:r>
              <a:rPr lang="en-US" dirty="0">
                <a:latin typeface="Comic Sans MS" pitchFamily="66" charset="0"/>
              </a:rPr>
              <a:t>, in </a:t>
            </a:r>
            <a:r>
              <a:rPr lang="en-US" dirty="0" err="1">
                <a:latin typeface="Comic Sans MS" pitchFamily="66" charset="0"/>
              </a:rPr>
              <a:t>quanto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contiene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archi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paralleli</a:t>
            </a:r>
            <a:r>
              <a:rPr lang="en-US" dirty="0">
                <a:latin typeface="Comic Sans MS" pitchFamily="66" charset="0"/>
              </a:rPr>
              <a:t>.</a:t>
            </a:r>
          </a:p>
        </p:txBody>
      </p:sp>
      <p:sp>
        <p:nvSpPr>
          <p:cNvPr id="39" name="Oval 17"/>
          <p:cNvSpPr>
            <a:spLocks noChangeArrowheads="1"/>
          </p:cNvSpPr>
          <p:nvPr/>
        </p:nvSpPr>
        <p:spPr bwMode="auto">
          <a:xfrm>
            <a:off x="7340847" y="4582220"/>
            <a:ext cx="360363" cy="3603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0" name="Oval 18"/>
          <p:cNvSpPr>
            <a:spLocks noChangeArrowheads="1"/>
          </p:cNvSpPr>
          <p:nvPr/>
        </p:nvSpPr>
        <p:spPr bwMode="auto">
          <a:xfrm>
            <a:off x="7340847" y="5372795"/>
            <a:ext cx="360363" cy="3603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" name="Oval 19"/>
          <p:cNvSpPr>
            <a:spLocks noChangeArrowheads="1"/>
          </p:cNvSpPr>
          <p:nvPr/>
        </p:nvSpPr>
        <p:spPr bwMode="auto">
          <a:xfrm>
            <a:off x="7340847" y="3788470"/>
            <a:ext cx="360363" cy="3603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2" name="Oval 20"/>
          <p:cNvSpPr>
            <a:spLocks noChangeArrowheads="1"/>
          </p:cNvSpPr>
          <p:nvPr/>
        </p:nvSpPr>
        <p:spPr bwMode="auto">
          <a:xfrm>
            <a:off x="8564810" y="4582220"/>
            <a:ext cx="360362" cy="3603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cxnSp>
        <p:nvCxnSpPr>
          <p:cNvPr id="43" name="AutoShape 26"/>
          <p:cNvCxnSpPr>
            <a:cxnSpLocks noChangeShapeType="1"/>
          </p:cNvCxnSpPr>
          <p:nvPr/>
        </p:nvCxnSpPr>
        <p:spPr bwMode="auto">
          <a:xfrm>
            <a:off x="7485310" y="4869557"/>
            <a:ext cx="1587" cy="793750"/>
          </a:xfrm>
          <a:prstGeom prst="curvedConnector3">
            <a:avLst>
              <a:gd name="adj1" fmla="val 1430000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AutoShape 27"/>
          <p:cNvCxnSpPr>
            <a:cxnSpLocks noChangeShapeType="1"/>
          </p:cNvCxnSpPr>
          <p:nvPr/>
        </p:nvCxnSpPr>
        <p:spPr bwMode="auto">
          <a:xfrm>
            <a:off x="7485310" y="4005957"/>
            <a:ext cx="1587" cy="793750"/>
          </a:xfrm>
          <a:prstGeom prst="curvedConnector3">
            <a:avLst>
              <a:gd name="adj1" fmla="val -1410000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AutoShape 28"/>
          <p:cNvCxnSpPr>
            <a:cxnSpLocks noChangeShapeType="1"/>
          </p:cNvCxnSpPr>
          <p:nvPr/>
        </p:nvCxnSpPr>
        <p:spPr bwMode="auto">
          <a:xfrm>
            <a:off x="7556747" y="4005957"/>
            <a:ext cx="1588" cy="793750"/>
          </a:xfrm>
          <a:prstGeom prst="curvedConnector3">
            <a:avLst>
              <a:gd name="adj1" fmla="val 1430000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AutoShape 29"/>
          <p:cNvCxnSpPr>
            <a:cxnSpLocks noChangeShapeType="1"/>
          </p:cNvCxnSpPr>
          <p:nvPr/>
        </p:nvCxnSpPr>
        <p:spPr bwMode="auto">
          <a:xfrm>
            <a:off x="7485310" y="4869557"/>
            <a:ext cx="1587" cy="793750"/>
          </a:xfrm>
          <a:prstGeom prst="curvedConnector3">
            <a:avLst>
              <a:gd name="adj1" fmla="val -1410000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Line 33"/>
          <p:cNvSpPr>
            <a:spLocks noChangeShapeType="1"/>
          </p:cNvSpPr>
          <p:nvPr/>
        </p:nvSpPr>
        <p:spPr bwMode="auto">
          <a:xfrm>
            <a:off x="7629772" y="479812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8" name="Line 34"/>
          <p:cNvSpPr>
            <a:spLocks noChangeShapeType="1"/>
          </p:cNvSpPr>
          <p:nvPr/>
        </p:nvSpPr>
        <p:spPr bwMode="auto">
          <a:xfrm>
            <a:off x="7629772" y="3932932"/>
            <a:ext cx="115093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9" name="Line 35"/>
          <p:cNvSpPr>
            <a:spLocks noChangeShapeType="1"/>
          </p:cNvSpPr>
          <p:nvPr/>
        </p:nvSpPr>
        <p:spPr bwMode="auto">
          <a:xfrm flipV="1">
            <a:off x="7629772" y="4869557"/>
            <a:ext cx="107950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0" name="Text Box 41"/>
          <p:cNvSpPr txBox="1">
            <a:spLocks noChangeArrowheads="1"/>
          </p:cNvSpPr>
          <p:nvPr/>
        </p:nvSpPr>
        <p:spPr bwMode="auto">
          <a:xfrm>
            <a:off x="6909146" y="3717032"/>
            <a:ext cx="368300" cy="3968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sz="2000" b="1" dirty="0"/>
              <a:t>A</a:t>
            </a:r>
          </a:p>
        </p:txBody>
      </p:sp>
      <p:sp>
        <p:nvSpPr>
          <p:cNvPr id="51" name="Rectangle 42"/>
          <p:cNvSpPr>
            <a:spLocks noChangeArrowheads="1"/>
          </p:cNvSpPr>
          <p:nvPr/>
        </p:nvSpPr>
        <p:spPr bwMode="auto">
          <a:xfrm>
            <a:off x="6882668" y="4644365"/>
            <a:ext cx="314510" cy="36933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52" name="Rectangle 43"/>
          <p:cNvSpPr>
            <a:spLocks noChangeArrowheads="1"/>
          </p:cNvSpPr>
          <p:nvPr/>
        </p:nvSpPr>
        <p:spPr bwMode="auto">
          <a:xfrm>
            <a:off x="6876256" y="5374382"/>
            <a:ext cx="320922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/>
              <a:t>C</a:t>
            </a:r>
          </a:p>
        </p:txBody>
      </p:sp>
      <p:sp>
        <p:nvSpPr>
          <p:cNvPr id="53" name="Rectangle 44"/>
          <p:cNvSpPr>
            <a:spLocks noChangeArrowheads="1"/>
          </p:cNvSpPr>
          <p:nvPr/>
        </p:nvSpPr>
        <p:spPr bwMode="auto">
          <a:xfrm>
            <a:off x="8820472" y="4293617"/>
            <a:ext cx="3465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/>
              <a:t>D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202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1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7" grpId="0"/>
      <p:bldP spid="51255" grpId="0"/>
      <p:bldP spid="39" grpId="0" animBg="1"/>
      <p:bldP spid="40" grpId="0" animBg="1"/>
      <p:bldP spid="41" grpId="0" animBg="1"/>
      <p:bldP spid="42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648"/>
            <a:ext cx="8137525" cy="1143000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en-US" sz="4000" dirty="0" err="1" smtClean="0">
                <a:solidFill>
                  <a:srgbClr val="3366FF"/>
                </a:solidFill>
                <a:latin typeface="Comic Sans MS" pitchFamily="66" charset="0"/>
              </a:rPr>
              <a:t>Torniamo</a:t>
            </a:r>
            <a:r>
              <a:rPr lang="en-US" sz="4000" dirty="0" smtClean="0">
                <a:solidFill>
                  <a:srgbClr val="3366FF"/>
                </a:solidFill>
                <a:latin typeface="Comic Sans MS" pitchFamily="66" charset="0"/>
              </a:rPr>
              <a:t> al </a:t>
            </a:r>
            <a:r>
              <a:rPr lang="en-US" sz="4000" dirty="0" err="1" smtClean="0">
                <a:solidFill>
                  <a:srgbClr val="3366FF"/>
                </a:solidFill>
                <a:latin typeface="Comic Sans MS" pitchFamily="66" charset="0"/>
              </a:rPr>
              <a:t>problema</a:t>
            </a:r>
            <a:r>
              <a:rPr lang="en-US" sz="4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4000" dirty="0" err="1" smtClean="0">
                <a:solidFill>
                  <a:srgbClr val="3366FF"/>
                </a:solidFill>
                <a:latin typeface="Comic Sans MS" pitchFamily="66" charset="0"/>
              </a:rPr>
              <a:t>dei</a:t>
            </a:r>
            <a:r>
              <a:rPr lang="en-US" sz="4000" dirty="0" smtClean="0">
                <a:solidFill>
                  <a:srgbClr val="3366FF"/>
                </a:solidFill>
                <a:latin typeface="Comic Sans MS" pitchFamily="66" charset="0"/>
              </a:rPr>
              <a:t> 7 </a:t>
            </a:r>
            <a:r>
              <a:rPr lang="en-US" sz="4000" dirty="0" err="1" smtClean="0">
                <a:solidFill>
                  <a:srgbClr val="3366FF"/>
                </a:solidFill>
                <a:latin typeface="Comic Sans MS" pitchFamily="66" charset="0"/>
              </a:rPr>
              <a:t>ponti</a:t>
            </a:r>
            <a:r>
              <a:rPr lang="en-US" sz="4000" dirty="0" smtClean="0">
                <a:solidFill>
                  <a:srgbClr val="3366FF"/>
                </a:solidFill>
                <a:latin typeface="Comic Sans MS" pitchFamily="66" charset="0"/>
              </a:rPr>
              <a:t>…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84313"/>
            <a:ext cx="9144000" cy="41767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z="2400" dirty="0" smtClean="0">
                <a:solidFill>
                  <a:srgbClr val="FF0000"/>
                </a:solidFill>
                <a:latin typeface="Comic Sans MS" pitchFamily="66" charset="0"/>
              </a:rPr>
              <a:t>Definizione</a:t>
            </a:r>
            <a:r>
              <a:rPr lang="it-IT" sz="2400" dirty="0" smtClean="0">
                <a:latin typeface="Comic Sans MS" pitchFamily="66" charset="0"/>
              </a:rPr>
              <a:t>: Un grafo G=(V,E) si dice </a:t>
            </a:r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</a:rPr>
              <a:t>percorribile</a:t>
            </a:r>
            <a:r>
              <a:rPr lang="it-IT" sz="2400" dirty="0" smtClean="0">
                <a:latin typeface="Comic Sans MS" pitchFamily="66" charset="0"/>
              </a:rPr>
              <a:t> (oggi si direbbe Euleriano) se e solo se contiene un cammino (non semplice, in generale) che passa una ed una sola volta su ciascun arco in E. </a:t>
            </a:r>
          </a:p>
          <a:p>
            <a:pPr eaLnBrk="1" hangingPunct="1">
              <a:lnSpc>
                <a:spcPct val="80000"/>
              </a:lnSpc>
            </a:pPr>
            <a:r>
              <a:rPr lang="it-IT" sz="2400" dirty="0" smtClean="0">
                <a:solidFill>
                  <a:srgbClr val="FF0000"/>
                </a:solidFill>
                <a:latin typeface="Comic Sans MS" pitchFamily="66" charset="0"/>
              </a:rPr>
              <a:t>Teorema di Eulero</a:t>
            </a:r>
            <a:r>
              <a:rPr lang="it-IT" sz="2400" dirty="0" smtClean="0">
                <a:latin typeface="Comic Sans MS" pitchFamily="66" charset="0"/>
              </a:rPr>
              <a:t>: Un grafo G=(V,E) è </a:t>
            </a:r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</a:rPr>
              <a:t>percorribile</a:t>
            </a:r>
            <a:r>
              <a:rPr lang="it-IT" sz="2400" dirty="0" smtClean="0">
                <a:latin typeface="Comic Sans MS" pitchFamily="66" charset="0"/>
              </a:rPr>
              <a:t> se e solo se è </a:t>
            </a:r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</a:rPr>
              <a:t>connesso</a:t>
            </a:r>
            <a:r>
              <a:rPr lang="it-IT" sz="2400" dirty="0" smtClean="0">
                <a:latin typeface="Comic Sans MS" pitchFamily="66" charset="0"/>
              </a:rPr>
              <a:t> ed ha </a:t>
            </a:r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</a:rPr>
              <a:t>tutti</a:t>
            </a:r>
            <a:r>
              <a:rPr lang="it-IT" sz="2400" b="1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</a:rPr>
              <a:t>i nodi di grado pari</a:t>
            </a:r>
            <a:r>
              <a:rPr lang="it-IT" sz="2400" dirty="0" smtClean="0">
                <a:latin typeface="Comic Sans MS" pitchFamily="66" charset="0"/>
              </a:rPr>
              <a:t>, oppure se ha </a:t>
            </a:r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</a:rPr>
              <a:t>esattamente due nodi di grado dispari</a:t>
            </a:r>
            <a:r>
              <a:rPr lang="it-IT" sz="2400" dirty="0" smtClean="0">
                <a:latin typeface="Comic Sans MS" pitchFamily="66" charset="0"/>
              </a:rPr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it-IT" sz="2400" dirty="0" smtClean="0">
                <a:solidFill>
                  <a:srgbClr val="FF0000"/>
                </a:solidFill>
                <a:latin typeface="Comic Sans MS" pitchFamily="66" charset="0"/>
              </a:rPr>
              <a:t>NOTA</a:t>
            </a:r>
            <a:r>
              <a:rPr lang="it-IT" sz="2400" dirty="0" smtClean="0">
                <a:latin typeface="Comic Sans MS" pitchFamily="66" charset="0"/>
              </a:rPr>
              <a:t>: Un grafo con tutti i nodi di grado pari può essere percorso partendo da un qualsiasi nodo (e terminando quindi su di esso). Invece, per percorrere un grafo avente due nodi di grado dispari e tutti gli altri di grado pari, è necessario partire da uno qualsiasi dei due nodi di grado dispari, e terminare il percorso sull’altro nodo di grado dispari.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1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648"/>
            <a:ext cx="8137525" cy="1143000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sz="4000" dirty="0" err="1" smtClean="0">
                <a:solidFill>
                  <a:srgbClr val="3366FF"/>
                </a:solidFill>
                <a:latin typeface="Comic Sans MS" pitchFamily="66" charset="0"/>
              </a:rPr>
              <a:t>Soluzione</a:t>
            </a:r>
            <a:r>
              <a:rPr lang="en-US" sz="4000" dirty="0" smtClean="0">
                <a:solidFill>
                  <a:srgbClr val="3366FF"/>
                </a:solidFill>
                <a:latin typeface="Comic Sans MS" pitchFamily="66" charset="0"/>
              </a:rPr>
              <a:t> al </a:t>
            </a:r>
            <a:r>
              <a:rPr lang="en-US" sz="4000" dirty="0" err="1" smtClean="0">
                <a:solidFill>
                  <a:srgbClr val="3366FF"/>
                </a:solidFill>
                <a:latin typeface="Comic Sans MS" pitchFamily="66" charset="0"/>
              </a:rPr>
              <a:t>problema</a:t>
            </a:r>
            <a:r>
              <a:rPr lang="en-US" sz="4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4000" dirty="0" err="1" smtClean="0">
                <a:solidFill>
                  <a:srgbClr val="3366FF"/>
                </a:solidFill>
                <a:latin typeface="Comic Sans MS" pitchFamily="66" charset="0"/>
              </a:rPr>
              <a:t>dei</a:t>
            </a:r>
            <a:r>
              <a:rPr lang="en-US" sz="4000" dirty="0" smtClean="0">
                <a:solidFill>
                  <a:srgbClr val="3366FF"/>
                </a:solidFill>
                <a:latin typeface="Comic Sans MS" pitchFamily="66" charset="0"/>
              </a:rPr>
              <a:t> 7 </a:t>
            </a:r>
            <a:r>
              <a:rPr lang="en-US" sz="4000" dirty="0" err="1" smtClean="0">
                <a:solidFill>
                  <a:srgbClr val="3366FF"/>
                </a:solidFill>
                <a:latin typeface="Comic Sans MS" pitchFamily="66" charset="0"/>
              </a:rPr>
              <a:t>ponti</a:t>
            </a:r>
            <a:endParaRPr lang="en-US" sz="4000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395536" y="1844824"/>
            <a:ext cx="8280400" cy="267765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dirty="0">
                <a:latin typeface="Comic Sans MS" pitchFamily="66" charset="0"/>
                <a:sym typeface="Symbol" pitchFamily="18" charset="2"/>
              </a:rPr>
              <a:t> Il </a:t>
            </a:r>
            <a:r>
              <a:rPr lang="en-US" dirty="0" err="1">
                <a:latin typeface="Comic Sans MS" pitchFamily="66" charset="0"/>
                <a:sym typeface="Symbol" pitchFamily="18" charset="2"/>
              </a:rPr>
              <a:t>problema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err="1">
                <a:latin typeface="Comic Sans MS" pitchFamily="66" charset="0"/>
                <a:sym typeface="Symbol" pitchFamily="18" charset="2"/>
              </a:rPr>
              <a:t>dei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 7 </a:t>
            </a:r>
            <a:r>
              <a:rPr lang="en-US" dirty="0" err="1">
                <a:latin typeface="Comic Sans MS" pitchFamily="66" charset="0"/>
                <a:sym typeface="Symbol" pitchFamily="18" charset="2"/>
              </a:rPr>
              <a:t>ponti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non </a:t>
            </a:r>
            <a:r>
              <a:rPr lang="en-US" dirty="0" err="1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ammette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soluzione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, in </a:t>
            </a:r>
            <a:r>
              <a:rPr lang="en-US" dirty="0" err="1">
                <a:latin typeface="Comic Sans MS" pitchFamily="66" charset="0"/>
                <a:sym typeface="Symbol" pitchFamily="18" charset="2"/>
              </a:rPr>
              <a:t>quanto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 i 4 </a:t>
            </a:r>
            <a:r>
              <a:rPr lang="en-US" dirty="0" err="1">
                <a:latin typeface="Comic Sans MS" pitchFamily="66" charset="0"/>
                <a:sym typeface="Symbol" pitchFamily="18" charset="2"/>
              </a:rPr>
              <a:t>nodi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err="1">
                <a:latin typeface="Comic Sans MS" pitchFamily="66" charset="0"/>
                <a:sym typeface="Symbol" pitchFamily="18" charset="2"/>
              </a:rPr>
              <a:t>hanno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err="1">
                <a:latin typeface="Comic Sans MS" pitchFamily="66" charset="0"/>
                <a:sym typeface="Symbol" pitchFamily="18" charset="2"/>
              </a:rPr>
              <a:t>tutti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err="1">
                <a:latin typeface="Comic Sans MS" pitchFamily="66" charset="0"/>
                <a:sym typeface="Symbol" pitchFamily="18" charset="2"/>
              </a:rPr>
              <a:t>grado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err="1">
                <a:latin typeface="Comic Sans MS" pitchFamily="66" charset="0"/>
                <a:sym typeface="Symbol" pitchFamily="18" charset="2"/>
              </a:rPr>
              <a:t>dispari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, e </a:t>
            </a:r>
            <a:r>
              <a:rPr lang="en-US" dirty="0" err="1">
                <a:latin typeface="Comic Sans MS" pitchFamily="66" charset="0"/>
                <a:sym typeface="Symbol" pitchFamily="18" charset="2"/>
              </a:rPr>
              <a:t>quindi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err="1">
                <a:latin typeface="Comic Sans MS" pitchFamily="66" charset="0"/>
                <a:sym typeface="Symbol" pitchFamily="18" charset="2"/>
              </a:rPr>
              <a:t>il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err="1">
                <a:latin typeface="Comic Sans MS" pitchFamily="66" charset="0"/>
                <a:sym typeface="Symbol" pitchFamily="18" charset="2"/>
              </a:rPr>
              <a:t>grafo</a:t>
            </a:r>
            <a:r>
              <a:rPr lang="en-US" dirty="0">
                <a:latin typeface="Comic Sans MS" pitchFamily="66" charset="0"/>
                <a:sym typeface="Symbol" pitchFamily="18" charset="2"/>
              </a:rPr>
              <a:t> non è </a:t>
            </a:r>
            <a:r>
              <a:rPr lang="en-US" dirty="0" err="1">
                <a:latin typeface="Comic Sans MS" pitchFamily="66" charset="0"/>
                <a:sym typeface="Symbol" pitchFamily="18" charset="2"/>
              </a:rPr>
              <a:t>percorribile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. La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cosa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importante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da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notare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è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che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la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percorribilità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può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ovviamente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essere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stabilità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efficientemente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(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addirittura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in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  <a:sym typeface="Symbol" pitchFamily="18" charset="2"/>
              </a:rPr>
              <a:t>tempo </a:t>
            </a:r>
            <a:r>
              <a:rPr lang="en-US" dirty="0" err="1" smtClean="0">
                <a:solidFill>
                  <a:srgbClr val="00B050"/>
                </a:solidFill>
                <a:latin typeface="Comic Sans MS" pitchFamily="66" charset="0"/>
                <a:sym typeface="Symbol" pitchFamily="18" charset="2"/>
              </a:rPr>
              <a:t>lineare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rispetto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alla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dimensione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del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grafo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),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semplicemente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guardando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al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grado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dei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nodi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 del </a:t>
            </a:r>
            <a:r>
              <a:rPr lang="en-US" dirty="0" err="1" smtClean="0">
                <a:latin typeface="Comic Sans MS" pitchFamily="66" charset="0"/>
                <a:sym typeface="Symbol" pitchFamily="18" charset="2"/>
              </a:rPr>
              <a:t>grafo</a:t>
            </a:r>
            <a:r>
              <a:rPr lang="en-US" dirty="0" smtClean="0">
                <a:latin typeface="Comic Sans MS" pitchFamily="66" charset="0"/>
                <a:sym typeface="Symbol" pitchFamily="18" charset="2"/>
              </a:rPr>
              <a:t>!</a:t>
            </a:r>
            <a:endParaRPr lang="en-US" dirty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6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198438"/>
            <a:ext cx="7772400" cy="1143000"/>
          </a:xfrm>
        </p:spPr>
        <p:txBody>
          <a:bodyPr>
            <a:normAutofit/>
          </a:bodyPr>
          <a:lstStyle/>
          <a:p>
            <a:pPr algn="r" eaLnBrk="1" hangingPunct="1"/>
            <a:r>
              <a:rPr lang="it-IT" sz="3200" dirty="0" smtClean="0">
                <a:solidFill>
                  <a:srgbClr val="3366FF"/>
                </a:solidFill>
                <a:latin typeface="Comic Sans MS" pitchFamily="66" charset="0"/>
              </a:rPr>
              <a:t>Un problema </a:t>
            </a:r>
            <a:r>
              <a:rPr lang="it-IT" sz="3200" b="1" dirty="0" smtClean="0">
                <a:solidFill>
                  <a:srgbClr val="3366FF"/>
                </a:solidFill>
                <a:latin typeface="Comic Sans MS" pitchFamily="66" charset="0"/>
              </a:rPr>
              <a:t>molto</a:t>
            </a:r>
            <a:r>
              <a:rPr lang="it-IT" sz="3200" dirty="0" smtClean="0">
                <a:solidFill>
                  <a:srgbClr val="3366FF"/>
                </a:solidFill>
                <a:latin typeface="Comic Sans MS" pitchFamily="66" charset="0"/>
              </a:rPr>
              <a:t> importante su grafi: </a:t>
            </a:r>
            <a:br>
              <a:rPr lang="it-IT" sz="3200" dirty="0" smtClean="0">
                <a:solidFill>
                  <a:srgbClr val="3366FF"/>
                </a:solidFill>
                <a:latin typeface="Comic Sans MS" pitchFamily="66" charset="0"/>
              </a:rPr>
            </a:br>
            <a:r>
              <a:rPr lang="it-IT" sz="3200" dirty="0" smtClean="0">
                <a:solidFill>
                  <a:srgbClr val="3366FF"/>
                </a:solidFill>
                <a:latin typeface="Comic Sans MS" pitchFamily="66" charset="0"/>
              </a:rPr>
              <a:t>il cammino minimo tra due nodi</a:t>
            </a:r>
          </a:p>
        </p:txBody>
      </p:sp>
      <p:sp>
        <p:nvSpPr>
          <p:cNvPr id="5126" name="Text Box 27"/>
          <p:cNvSpPr txBox="1">
            <a:spLocks noChangeArrowheads="1"/>
          </p:cNvSpPr>
          <p:nvPr/>
        </p:nvSpPr>
        <p:spPr bwMode="auto">
          <a:xfrm>
            <a:off x="179513" y="4365104"/>
            <a:ext cx="89644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000" dirty="0" smtClean="0">
                <a:latin typeface="Comic Sans MS" pitchFamily="66" charset="0"/>
              </a:rPr>
              <a:t>dato un grafo pesato </a:t>
            </a:r>
            <a:r>
              <a:rPr lang="it-IT" sz="2000" dirty="0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r>
              <a:rPr lang="it-IT" sz="2000" dirty="0" smtClean="0">
                <a:latin typeface="Comic Sans MS" pitchFamily="66" charset="0"/>
              </a:rPr>
              <a:t>=(</a:t>
            </a:r>
            <a:r>
              <a:rPr lang="it-IT" sz="2000" dirty="0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it-IT" sz="2000" dirty="0" smtClean="0">
                <a:latin typeface="Comic Sans MS" pitchFamily="66" charset="0"/>
              </a:rPr>
              <a:t>,</a:t>
            </a:r>
            <a:r>
              <a:rPr lang="it-IT" sz="2000" dirty="0" smtClean="0">
                <a:solidFill>
                  <a:srgbClr val="3366FF"/>
                </a:solidFill>
                <a:latin typeface="Comic Sans MS" pitchFamily="66" charset="0"/>
              </a:rPr>
              <a:t>E</a:t>
            </a:r>
            <a:r>
              <a:rPr lang="it-IT" sz="2000" dirty="0" smtClean="0">
                <a:latin typeface="Comic Sans MS" pitchFamily="66" charset="0"/>
              </a:rPr>
              <a:t>) con pesi positivi sugli archi, e dati due nodi </a:t>
            </a:r>
            <a:r>
              <a:rPr lang="it-IT" sz="2000" dirty="0" smtClean="0">
                <a:solidFill>
                  <a:srgbClr val="3366FF"/>
                </a:solidFill>
                <a:latin typeface="Comic Sans MS" pitchFamily="66" charset="0"/>
              </a:rPr>
              <a:t>u</a:t>
            </a:r>
            <a:r>
              <a:rPr lang="it-IT" sz="2000" dirty="0" smtClean="0">
                <a:latin typeface="Comic Sans MS" pitchFamily="66" charset="0"/>
              </a:rPr>
              <a:t> e </a:t>
            </a:r>
            <a:r>
              <a:rPr lang="it-IT" sz="2000" dirty="0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it-IT" sz="2000" dirty="0" smtClean="0">
                <a:latin typeface="Comic Sans MS" pitchFamily="66" charset="0"/>
              </a:rPr>
              <a:t>, trovare un cammino da </a:t>
            </a:r>
            <a:r>
              <a:rPr lang="it-IT" sz="2000" dirty="0" smtClean="0">
                <a:solidFill>
                  <a:srgbClr val="3366FF"/>
                </a:solidFill>
                <a:latin typeface="Comic Sans MS" pitchFamily="66" charset="0"/>
              </a:rPr>
              <a:t>u</a:t>
            </a:r>
            <a:r>
              <a:rPr lang="it-IT" sz="2000" dirty="0" smtClean="0">
                <a:latin typeface="Comic Sans MS" pitchFamily="66" charset="0"/>
              </a:rPr>
              <a:t> a </a:t>
            </a:r>
            <a:r>
              <a:rPr lang="it-IT" sz="2000" dirty="0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it-IT" sz="2000" dirty="0" smtClean="0">
                <a:latin typeface="Comic Sans MS" pitchFamily="66" charset="0"/>
              </a:rPr>
              <a:t> di </a:t>
            </a:r>
            <a:r>
              <a:rPr lang="it-IT" sz="2000" dirty="0" smtClean="0">
                <a:solidFill>
                  <a:srgbClr val="3366FF"/>
                </a:solidFill>
                <a:latin typeface="Comic Sans MS" pitchFamily="66" charset="0"/>
              </a:rPr>
              <a:t>costo minimo</a:t>
            </a:r>
            <a:r>
              <a:rPr lang="it-IT" sz="2000" dirty="0" smtClean="0">
                <a:latin typeface="Comic Sans MS" pitchFamily="66" charset="0"/>
              </a:rPr>
              <a:t> (che minimizza la somma dei pesi degli archi del cammino)</a:t>
            </a:r>
          </a:p>
        </p:txBody>
      </p:sp>
      <p:sp>
        <p:nvSpPr>
          <p:cNvPr id="5128" name="Oval 22"/>
          <p:cNvSpPr>
            <a:spLocks noChangeAspect="1" noChangeArrowheads="1"/>
          </p:cNvSpPr>
          <p:nvPr/>
        </p:nvSpPr>
        <p:spPr bwMode="auto">
          <a:xfrm>
            <a:off x="249238" y="2120478"/>
            <a:ext cx="241300" cy="239713"/>
          </a:xfrm>
          <a:prstGeom prst="ellipse">
            <a:avLst/>
          </a:prstGeom>
          <a:solidFill>
            <a:srgbClr val="00CC99"/>
          </a:solidFill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sz="1200" dirty="0"/>
              <a:t>u</a:t>
            </a:r>
          </a:p>
        </p:txBody>
      </p:sp>
      <p:sp>
        <p:nvSpPr>
          <p:cNvPr id="5129" name="Oval 23"/>
          <p:cNvSpPr>
            <a:spLocks noChangeAspect="1" noChangeArrowheads="1"/>
          </p:cNvSpPr>
          <p:nvPr/>
        </p:nvSpPr>
        <p:spPr bwMode="auto">
          <a:xfrm>
            <a:off x="5346700" y="1790278"/>
            <a:ext cx="241300" cy="239713"/>
          </a:xfrm>
          <a:prstGeom prst="ellipse">
            <a:avLst/>
          </a:prstGeom>
          <a:solidFill>
            <a:srgbClr val="00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sz="1200"/>
              <a:t>3</a:t>
            </a:r>
          </a:p>
        </p:txBody>
      </p:sp>
      <p:sp>
        <p:nvSpPr>
          <p:cNvPr id="5130" name="Oval 24"/>
          <p:cNvSpPr>
            <a:spLocks noChangeAspect="1" noChangeArrowheads="1"/>
          </p:cNvSpPr>
          <p:nvPr/>
        </p:nvSpPr>
        <p:spPr bwMode="auto">
          <a:xfrm>
            <a:off x="5554663" y="3798466"/>
            <a:ext cx="241300" cy="241300"/>
          </a:xfrm>
          <a:prstGeom prst="ellipse">
            <a:avLst/>
          </a:prstGeom>
          <a:solidFill>
            <a:srgbClr val="00CC99"/>
          </a:solidFill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sz="1200" dirty="0"/>
              <a:t>v</a:t>
            </a:r>
          </a:p>
        </p:txBody>
      </p:sp>
      <p:sp>
        <p:nvSpPr>
          <p:cNvPr id="5131" name="Oval 25"/>
          <p:cNvSpPr>
            <a:spLocks noChangeAspect="1" noChangeArrowheads="1"/>
          </p:cNvSpPr>
          <p:nvPr/>
        </p:nvSpPr>
        <p:spPr bwMode="auto">
          <a:xfrm>
            <a:off x="1436688" y="1790278"/>
            <a:ext cx="242887" cy="239713"/>
          </a:xfrm>
          <a:prstGeom prst="ellipse">
            <a:avLst/>
          </a:prstGeom>
          <a:solidFill>
            <a:srgbClr val="00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sz="1200"/>
              <a:t>2</a:t>
            </a:r>
          </a:p>
        </p:txBody>
      </p:sp>
      <p:sp>
        <p:nvSpPr>
          <p:cNvPr id="5132" name="Oval 26"/>
          <p:cNvSpPr>
            <a:spLocks noChangeAspect="1" noChangeArrowheads="1"/>
          </p:cNvSpPr>
          <p:nvPr/>
        </p:nvSpPr>
        <p:spPr bwMode="auto">
          <a:xfrm>
            <a:off x="1976438" y="2572916"/>
            <a:ext cx="244475" cy="241300"/>
          </a:xfrm>
          <a:prstGeom prst="ellipse">
            <a:avLst/>
          </a:prstGeom>
          <a:solidFill>
            <a:srgbClr val="00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sz="1200"/>
              <a:t>6</a:t>
            </a:r>
          </a:p>
        </p:txBody>
      </p:sp>
      <p:sp>
        <p:nvSpPr>
          <p:cNvPr id="5133" name="Oval 27"/>
          <p:cNvSpPr>
            <a:spLocks noChangeAspect="1" noChangeArrowheads="1"/>
          </p:cNvSpPr>
          <p:nvPr/>
        </p:nvSpPr>
        <p:spPr bwMode="auto">
          <a:xfrm>
            <a:off x="1479550" y="3873078"/>
            <a:ext cx="241300" cy="241300"/>
          </a:xfrm>
          <a:prstGeom prst="ellipse">
            <a:avLst/>
          </a:prstGeom>
          <a:solidFill>
            <a:srgbClr val="00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sz="1200" dirty="0"/>
              <a:t>7</a:t>
            </a:r>
          </a:p>
        </p:txBody>
      </p:sp>
      <p:sp>
        <p:nvSpPr>
          <p:cNvPr id="5134" name="Oval 28"/>
          <p:cNvSpPr>
            <a:spLocks noChangeAspect="1" noChangeArrowheads="1"/>
          </p:cNvSpPr>
          <p:nvPr/>
        </p:nvSpPr>
        <p:spPr bwMode="auto">
          <a:xfrm>
            <a:off x="4714875" y="2806278"/>
            <a:ext cx="242888" cy="244475"/>
          </a:xfrm>
          <a:prstGeom prst="ellipse">
            <a:avLst/>
          </a:prstGeom>
          <a:solidFill>
            <a:srgbClr val="00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sz="1200"/>
              <a:t>4</a:t>
            </a:r>
          </a:p>
        </p:txBody>
      </p:sp>
      <p:sp>
        <p:nvSpPr>
          <p:cNvPr id="5135" name="Oval 29"/>
          <p:cNvSpPr>
            <a:spLocks noChangeAspect="1" noChangeArrowheads="1"/>
          </p:cNvSpPr>
          <p:nvPr/>
        </p:nvSpPr>
        <p:spPr bwMode="auto">
          <a:xfrm>
            <a:off x="2884488" y="3009478"/>
            <a:ext cx="241300" cy="241300"/>
          </a:xfrm>
          <a:prstGeom prst="ellipse">
            <a:avLst/>
          </a:prstGeom>
          <a:solidFill>
            <a:srgbClr val="00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sz="1200"/>
              <a:t>5</a:t>
            </a:r>
          </a:p>
        </p:txBody>
      </p:sp>
      <p:cxnSp>
        <p:nvCxnSpPr>
          <p:cNvPr id="5136" name="AutoShape 30"/>
          <p:cNvCxnSpPr>
            <a:cxnSpLocks noChangeShapeType="1"/>
            <a:stCxn id="5128" idx="6"/>
            <a:endCxn id="5131" idx="2"/>
          </p:cNvCxnSpPr>
          <p:nvPr/>
        </p:nvCxnSpPr>
        <p:spPr bwMode="auto">
          <a:xfrm flipV="1">
            <a:off x="490538" y="1909341"/>
            <a:ext cx="946150" cy="331787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</p:spPr>
      </p:cxnSp>
      <p:cxnSp>
        <p:nvCxnSpPr>
          <p:cNvPr id="5137" name="AutoShape 31"/>
          <p:cNvCxnSpPr>
            <a:cxnSpLocks noChangeShapeType="1"/>
            <a:stCxn id="5128" idx="5"/>
            <a:endCxn id="5132" idx="1"/>
          </p:cNvCxnSpPr>
          <p:nvPr/>
        </p:nvCxnSpPr>
        <p:spPr bwMode="auto">
          <a:xfrm>
            <a:off x="455613" y="2325266"/>
            <a:ext cx="1557337" cy="282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</p:cxnSp>
      <p:cxnSp>
        <p:nvCxnSpPr>
          <p:cNvPr id="5138" name="AutoShape 32"/>
          <p:cNvCxnSpPr>
            <a:cxnSpLocks noChangeShapeType="1"/>
            <a:stCxn id="5128" idx="4"/>
            <a:endCxn id="5133" idx="1"/>
          </p:cNvCxnSpPr>
          <p:nvPr/>
        </p:nvCxnSpPr>
        <p:spPr bwMode="auto">
          <a:xfrm>
            <a:off x="369888" y="2360191"/>
            <a:ext cx="1144587" cy="1547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</p:cxnSp>
      <p:cxnSp>
        <p:nvCxnSpPr>
          <p:cNvPr id="5139" name="AutoShape 33"/>
          <p:cNvCxnSpPr>
            <a:cxnSpLocks noChangeShapeType="1"/>
            <a:stCxn id="5132" idx="7"/>
            <a:endCxn id="5129" idx="2"/>
          </p:cNvCxnSpPr>
          <p:nvPr/>
        </p:nvCxnSpPr>
        <p:spPr bwMode="auto">
          <a:xfrm flipV="1">
            <a:off x="2185988" y="1909341"/>
            <a:ext cx="3160712" cy="698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</p:cxnSp>
      <p:cxnSp>
        <p:nvCxnSpPr>
          <p:cNvPr id="5140" name="AutoShape 34"/>
          <p:cNvCxnSpPr>
            <a:cxnSpLocks noChangeShapeType="1"/>
            <a:stCxn id="5134" idx="7"/>
            <a:endCxn id="5129" idx="4"/>
          </p:cNvCxnSpPr>
          <p:nvPr/>
        </p:nvCxnSpPr>
        <p:spPr bwMode="auto">
          <a:xfrm flipV="1">
            <a:off x="4922838" y="2029991"/>
            <a:ext cx="546100" cy="812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</p:cxnSp>
      <p:cxnSp>
        <p:nvCxnSpPr>
          <p:cNvPr id="5141" name="AutoShape 35"/>
          <p:cNvCxnSpPr>
            <a:cxnSpLocks noChangeShapeType="1"/>
            <a:stCxn id="5132" idx="5"/>
            <a:endCxn id="5135" idx="2"/>
          </p:cNvCxnSpPr>
          <p:nvPr/>
        </p:nvCxnSpPr>
        <p:spPr bwMode="auto">
          <a:xfrm>
            <a:off x="2184400" y="2779291"/>
            <a:ext cx="700088" cy="350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</p:cxnSp>
      <p:cxnSp>
        <p:nvCxnSpPr>
          <p:cNvPr id="5142" name="AutoShape 36"/>
          <p:cNvCxnSpPr>
            <a:cxnSpLocks noChangeShapeType="1"/>
            <a:stCxn id="5135" idx="5"/>
            <a:endCxn id="5130" idx="2"/>
          </p:cNvCxnSpPr>
          <p:nvPr/>
        </p:nvCxnSpPr>
        <p:spPr bwMode="auto">
          <a:xfrm>
            <a:off x="3090863" y="3215853"/>
            <a:ext cx="2463800" cy="703263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</p:spPr>
      </p:cxnSp>
      <p:cxnSp>
        <p:nvCxnSpPr>
          <p:cNvPr id="5143" name="AutoShape 37"/>
          <p:cNvCxnSpPr>
            <a:cxnSpLocks noChangeShapeType="1"/>
            <a:stCxn id="5135" idx="6"/>
            <a:endCxn id="5134" idx="2"/>
          </p:cNvCxnSpPr>
          <p:nvPr/>
        </p:nvCxnSpPr>
        <p:spPr bwMode="auto">
          <a:xfrm flipV="1">
            <a:off x="3125788" y="2928516"/>
            <a:ext cx="1589087" cy="203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</p:cxnSp>
      <p:cxnSp>
        <p:nvCxnSpPr>
          <p:cNvPr id="5144" name="AutoShape 38"/>
          <p:cNvCxnSpPr>
            <a:cxnSpLocks noChangeShapeType="1"/>
            <a:stCxn id="5134" idx="5"/>
            <a:endCxn id="5130" idx="1"/>
          </p:cNvCxnSpPr>
          <p:nvPr/>
        </p:nvCxnSpPr>
        <p:spPr bwMode="auto">
          <a:xfrm>
            <a:off x="4922838" y="3015828"/>
            <a:ext cx="666750" cy="819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</p:cxnSp>
      <p:cxnSp>
        <p:nvCxnSpPr>
          <p:cNvPr id="5145" name="AutoShape 39"/>
          <p:cNvCxnSpPr>
            <a:cxnSpLocks noChangeShapeType="1"/>
            <a:stCxn id="5129" idx="3"/>
            <a:endCxn id="5135" idx="7"/>
          </p:cNvCxnSpPr>
          <p:nvPr/>
        </p:nvCxnSpPr>
        <p:spPr bwMode="auto">
          <a:xfrm flipH="1">
            <a:off x="3090863" y="1995066"/>
            <a:ext cx="2290762" cy="1049337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</p:spPr>
      </p:cxnSp>
      <p:cxnSp>
        <p:nvCxnSpPr>
          <p:cNvPr id="5146" name="AutoShape 40"/>
          <p:cNvCxnSpPr>
            <a:cxnSpLocks noChangeShapeType="1"/>
            <a:stCxn id="5132" idx="4"/>
            <a:endCxn id="5133" idx="0"/>
          </p:cNvCxnSpPr>
          <p:nvPr/>
        </p:nvCxnSpPr>
        <p:spPr bwMode="auto">
          <a:xfrm flipH="1">
            <a:off x="1600200" y="2814216"/>
            <a:ext cx="498475" cy="1058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</p:cxnSp>
      <p:cxnSp>
        <p:nvCxnSpPr>
          <p:cNvPr id="5147" name="AutoShape 41"/>
          <p:cNvCxnSpPr>
            <a:cxnSpLocks noChangeShapeType="1"/>
            <a:stCxn id="5133" idx="7"/>
            <a:endCxn id="5135" idx="3"/>
          </p:cNvCxnSpPr>
          <p:nvPr/>
        </p:nvCxnSpPr>
        <p:spPr bwMode="auto">
          <a:xfrm flipV="1">
            <a:off x="1685925" y="3215853"/>
            <a:ext cx="1233488" cy="692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</p:cxnSp>
      <p:cxnSp>
        <p:nvCxnSpPr>
          <p:cNvPr id="5148" name="AutoShape 42"/>
          <p:cNvCxnSpPr>
            <a:cxnSpLocks noChangeShapeType="1"/>
            <a:stCxn id="5131" idx="6"/>
            <a:endCxn id="5129" idx="1"/>
          </p:cNvCxnSpPr>
          <p:nvPr/>
        </p:nvCxnSpPr>
        <p:spPr bwMode="auto">
          <a:xfrm flipV="1">
            <a:off x="1679575" y="1825203"/>
            <a:ext cx="3702050" cy="84138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</p:spPr>
      </p:cxnSp>
      <p:cxnSp>
        <p:nvCxnSpPr>
          <p:cNvPr id="5149" name="AutoShape 43"/>
          <p:cNvCxnSpPr>
            <a:cxnSpLocks noChangeShapeType="1"/>
            <a:stCxn id="5133" idx="6"/>
            <a:endCxn id="5130" idx="3"/>
          </p:cNvCxnSpPr>
          <p:nvPr/>
        </p:nvCxnSpPr>
        <p:spPr bwMode="auto">
          <a:xfrm>
            <a:off x="1720850" y="3992141"/>
            <a:ext cx="3868738" cy="12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</p:cxnSp>
      <p:cxnSp>
        <p:nvCxnSpPr>
          <p:cNvPr id="5150" name="AutoShape 44"/>
          <p:cNvCxnSpPr>
            <a:cxnSpLocks noChangeShapeType="1"/>
            <a:stCxn id="5129" idx="5"/>
            <a:endCxn id="5130" idx="0"/>
          </p:cNvCxnSpPr>
          <p:nvPr/>
        </p:nvCxnSpPr>
        <p:spPr bwMode="auto">
          <a:xfrm>
            <a:off x="5553075" y="1995066"/>
            <a:ext cx="122238" cy="180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</p:cxnSp>
      <p:sp>
        <p:nvSpPr>
          <p:cNvPr id="5151" name="Text Box 45"/>
          <p:cNvSpPr txBox="1">
            <a:spLocks noChangeArrowheads="1"/>
          </p:cNvSpPr>
          <p:nvPr/>
        </p:nvSpPr>
        <p:spPr bwMode="auto">
          <a:xfrm>
            <a:off x="3236913" y="1772816"/>
            <a:ext cx="255587" cy="184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/>
              <a:t> </a:t>
            </a:r>
            <a:r>
              <a:rPr lang="en-US" sz="1200" dirty="0" smtClean="0"/>
              <a:t>10 </a:t>
            </a:r>
            <a:endParaRPr lang="en-US" sz="1200" dirty="0"/>
          </a:p>
        </p:txBody>
      </p:sp>
      <p:sp>
        <p:nvSpPr>
          <p:cNvPr id="5152" name="Text Box 46"/>
          <p:cNvSpPr txBox="1">
            <a:spLocks noChangeArrowheads="1"/>
          </p:cNvSpPr>
          <p:nvPr/>
        </p:nvSpPr>
        <p:spPr bwMode="auto">
          <a:xfrm>
            <a:off x="3195638" y="2272878"/>
            <a:ext cx="215900" cy="1825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18</a:t>
            </a:r>
          </a:p>
        </p:txBody>
      </p:sp>
      <p:sp>
        <p:nvSpPr>
          <p:cNvPr id="5153" name="Text Box 47"/>
          <p:cNvSpPr txBox="1">
            <a:spLocks noChangeArrowheads="1"/>
          </p:cNvSpPr>
          <p:nvPr/>
        </p:nvSpPr>
        <p:spPr bwMode="auto">
          <a:xfrm>
            <a:off x="4060825" y="2433216"/>
            <a:ext cx="303213" cy="1857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   2</a:t>
            </a:r>
          </a:p>
        </p:txBody>
      </p:sp>
      <p:sp>
        <p:nvSpPr>
          <p:cNvPr id="5154" name="Text Box 48"/>
          <p:cNvSpPr txBox="1">
            <a:spLocks noChangeArrowheads="1"/>
          </p:cNvSpPr>
          <p:nvPr/>
        </p:nvSpPr>
        <p:spPr bwMode="auto">
          <a:xfrm>
            <a:off x="784225" y="1999828"/>
            <a:ext cx="217488" cy="1825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9</a:t>
            </a:r>
          </a:p>
        </p:txBody>
      </p:sp>
      <p:sp>
        <p:nvSpPr>
          <p:cNvPr id="5155" name="Text Box 49"/>
          <p:cNvSpPr txBox="1">
            <a:spLocks noChangeArrowheads="1"/>
          </p:cNvSpPr>
          <p:nvPr/>
        </p:nvSpPr>
        <p:spPr bwMode="auto">
          <a:xfrm>
            <a:off x="1181100" y="2377653"/>
            <a:ext cx="219075" cy="1825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 6</a:t>
            </a:r>
          </a:p>
        </p:txBody>
      </p:sp>
      <p:sp>
        <p:nvSpPr>
          <p:cNvPr id="5156" name="Text Box 50"/>
          <p:cNvSpPr txBox="1">
            <a:spLocks noChangeArrowheads="1"/>
          </p:cNvSpPr>
          <p:nvPr/>
        </p:nvSpPr>
        <p:spPr bwMode="auto">
          <a:xfrm>
            <a:off x="887413" y="3074566"/>
            <a:ext cx="219075" cy="184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5157" name="Text Box 51"/>
          <p:cNvSpPr txBox="1">
            <a:spLocks noChangeArrowheads="1"/>
          </p:cNvSpPr>
          <p:nvPr/>
        </p:nvSpPr>
        <p:spPr bwMode="auto">
          <a:xfrm>
            <a:off x="1755775" y="3152353"/>
            <a:ext cx="215900" cy="184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  8</a:t>
            </a:r>
          </a:p>
        </p:txBody>
      </p:sp>
      <p:sp>
        <p:nvSpPr>
          <p:cNvPr id="5158" name="Text Box 52"/>
          <p:cNvSpPr txBox="1">
            <a:spLocks noChangeArrowheads="1"/>
          </p:cNvSpPr>
          <p:nvPr/>
        </p:nvSpPr>
        <p:spPr bwMode="auto">
          <a:xfrm>
            <a:off x="2335213" y="2858666"/>
            <a:ext cx="300037" cy="1825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 30</a:t>
            </a:r>
          </a:p>
        </p:txBody>
      </p:sp>
      <p:sp>
        <p:nvSpPr>
          <p:cNvPr id="5159" name="Text Box 53"/>
          <p:cNvSpPr txBox="1">
            <a:spLocks noChangeArrowheads="1"/>
          </p:cNvSpPr>
          <p:nvPr/>
        </p:nvSpPr>
        <p:spPr bwMode="auto">
          <a:xfrm>
            <a:off x="2109788" y="3452391"/>
            <a:ext cx="331787" cy="1825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 20</a:t>
            </a:r>
          </a:p>
        </p:txBody>
      </p:sp>
      <p:sp>
        <p:nvSpPr>
          <p:cNvPr id="5160" name="Text Box 54"/>
          <p:cNvSpPr txBox="1">
            <a:spLocks noChangeArrowheads="1"/>
          </p:cNvSpPr>
          <p:nvPr/>
        </p:nvSpPr>
        <p:spPr bwMode="auto">
          <a:xfrm>
            <a:off x="3073400" y="3909591"/>
            <a:ext cx="322263" cy="1825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44</a:t>
            </a:r>
          </a:p>
        </p:txBody>
      </p:sp>
      <p:sp>
        <p:nvSpPr>
          <p:cNvPr id="5161" name="Text Box 55"/>
          <p:cNvSpPr txBox="1">
            <a:spLocks noChangeArrowheads="1"/>
          </p:cNvSpPr>
          <p:nvPr/>
        </p:nvSpPr>
        <p:spPr bwMode="auto">
          <a:xfrm>
            <a:off x="4027488" y="3414291"/>
            <a:ext cx="215900" cy="1825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16</a:t>
            </a:r>
          </a:p>
        </p:txBody>
      </p:sp>
      <p:sp>
        <p:nvSpPr>
          <p:cNvPr id="5162" name="Text Box 56"/>
          <p:cNvSpPr txBox="1">
            <a:spLocks noChangeArrowheads="1"/>
          </p:cNvSpPr>
          <p:nvPr/>
        </p:nvSpPr>
        <p:spPr bwMode="auto">
          <a:xfrm>
            <a:off x="3963988" y="2911053"/>
            <a:ext cx="217487" cy="1825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11</a:t>
            </a:r>
          </a:p>
        </p:txBody>
      </p:sp>
      <p:sp>
        <p:nvSpPr>
          <p:cNvPr id="5163" name="Text Box 57"/>
          <p:cNvSpPr txBox="1">
            <a:spLocks noChangeArrowheads="1"/>
          </p:cNvSpPr>
          <p:nvPr/>
        </p:nvSpPr>
        <p:spPr bwMode="auto">
          <a:xfrm>
            <a:off x="5059363" y="2428453"/>
            <a:ext cx="215900" cy="1825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6</a:t>
            </a:r>
          </a:p>
        </p:txBody>
      </p:sp>
      <p:sp>
        <p:nvSpPr>
          <p:cNvPr id="5164" name="Text Box 58"/>
          <p:cNvSpPr txBox="1">
            <a:spLocks noChangeArrowheads="1"/>
          </p:cNvSpPr>
          <p:nvPr/>
        </p:nvSpPr>
        <p:spPr bwMode="auto">
          <a:xfrm>
            <a:off x="5507038" y="2812628"/>
            <a:ext cx="219075" cy="184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18</a:t>
            </a:r>
          </a:p>
        </p:txBody>
      </p:sp>
      <p:sp>
        <p:nvSpPr>
          <p:cNvPr id="5165" name="Text Box 59"/>
          <p:cNvSpPr txBox="1">
            <a:spLocks noChangeArrowheads="1"/>
          </p:cNvSpPr>
          <p:nvPr/>
        </p:nvSpPr>
        <p:spPr bwMode="auto">
          <a:xfrm>
            <a:off x="5111750" y="3247603"/>
            <a:ext cx="214313" cy="1825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6</a:t>
            </a:r>
          </a:p>
        </p:txBody>
      </p:sp>
      <p:sp>
        <p:nvSpPr>
          <p:cNvPr id="42" name="Text Box 27"/>
          <p:cNvSpPr txBox="1">
            <a:spLocks noChangeArrowheads="1"/>
          </p:cNvSpPr>
          <p:nvPr/>
        </p:nvSpPr>
        <p:spPr bwMode="auto">
          <a:xfrm>
            <a:off x="179512" y="5765194"/>
            <a:ext cx="878497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000" dirty="0" smtClean="0">
                <a:latin typeface="Comic Sans MS" pitchFamily="66" charset="0"/>
              </a:rPr>
              <a:t>Esistono soluzioni </a:t>
            </a:r>
            <a:r>
              <a:rPr lang="it-IT" sz="2000" dirty="0" smtClean="0">
                <a:solidFill>
                  <a:srgbClr val="00B050"/>
                </a:solidFill>
                <a:latin typeface="Comic Sans MS" pitchFamily="66" charset="0"/>
              </a:rPr>
              <a:t>efficienti</a:t>
            </a:r>
            <a:r>
              <a:rPr lang="it-IT" sz="2000" dirty="0" smtClean="0">
                <a:latin typeface="Comic Sans MS" pitchFamily="66" charset="0"/>
              </a:rPr>
              <a:t> per tale problema: per esempio, l’</a:t>
            </a:r>
            <a:r>
              <a:rPr lang="it-IT" sz="2000" dirty="0" smtClean="0">
                <a:solidFill>
                  <a:srgbClr val="FF0000"/>
                </a:solidFill>
                <a:latin typeface="Comic Sans MS" pitchFamily="66" charset="0"/>
              </a:rPr>
              <a:t>algoritmo di </a:t>
            </a:r>
            <a:r>
              <a:rPr lang="it-IT" sz="2000" dirty="0" err="1" smtClean="0">
                <a:solidFill>
                  <a:srgbClr val="FF0000"/>
                </a:solidFill>
                <a:latin typeface="Comic Sans MS" pitchFamily="66" charset="0"/>
              </a:rPr>
              <a:t>Dijkstra</a:t>
            </a:r>
            <a:r>
              <a:rPr lang="it-IT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sz="2000" dirty="0" smtClean="0">
                <a:latin typeface="Comic Sans MS" pitchFamily="66" charset="0"/>
              </a:rPr>
              <a:t>può essere implementato in </a:t>
            </a:r>
            <a:r>
              <a:rPr lang="it-IT" sz="2000" dirty="0" smtClean="0">
                <a:solidFill>
                  <a:srgbClr val="3366FF"/>
                </a:solidFill>
                <a:latin typeface="Comic Sans MS" pitchFamily="66" charset="0"/>
              </a:rPr>
              <a:t>O(m + n log n)</a:t>
            </a:r>
            <a:r>
              <a:rPr lang="it-IT" sz="2000" dirty="0" smtClean="0">
                <a:latin typeface="Comic Sans MS" pitchFamily="66" charset="0"/>
              </a:rPr>
              <a:t>, ove </a:t>
            </a:r>
            <a:r>
              <a:rPr lang="it-IT" sz="2000" dirty="0" smtClean="0">
                <a:solidFill>
                  <a:srgbClr val="3366FF"/>
                </a:solidFill>
                <a:latin typeface="Comic Sans MS" pitchFamily="66" charset="0"/>
              </a:rPr>
              <a:t>m</a:t>
            </a:r>
            <a:r>
              <a:rPr lang="it-IT" sz="2000" dirty="0" smtClean="0">
                <a:latin typeface="Comic Sans MS" pitchFamily="66" charset="0"/>
              </a:rPr>
              <a:t> è il numero di archi e </a:t>
            </a:r>
            <a:r>
              <a:rPr lang="it-IT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sz="2000" dirty="0" smtClean="0">
                <a:latin typeface="Comic Sans MS" pitchFamily="66" charset="0"/>
              </a:rPr>
              <a:t> è il numero di nodi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1pPr>
            <a:lvl2pPr marL="742950" indent="-28575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2pPr>
            <a:lvl3pPr marL="11430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3pPr>
            <a:lvl4pPr marL="16002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4pPr>
            <a:lvl5pPr marL="20574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9pPr>
          </a:lstStyle>
          <a:p>
            <a:fld id="{661234C6-1475-41D6-BCD2-D5255149888A}" type="slidenum">
              <a:rPr lang="it-IT" altLang="it-IT" sz="1400" smtClean="0">
                <a:solidFill>
                  <a:srgbClr val="FFFFFF"/>
                </a:solidFill>
              </a:rPr>
              <a:pPr/>
              <a:t>3</a:t>
            </a:fld>
            <a:endParaRPr lang="it-IT" altLang="it-IT" sz="1400" smtClean="0">
              <a:solidFill>
                <a:srgbClr val="FFFFFF"/>
              </a:solidFill>
            </a:endParaRP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black">
          <a:xfrm>
            <a:off x="755650" y="26035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</a:pPr>
            <a:r>
              <a:rPr lang="it-IT" altLang="it-IT" sz="4000" b="1" smtClean="0">
                <a:solidFill>
                  <a:srgbClr val="FFFFFF"/>
                </a:solidFill>
                <a:sym typeface="Symbol" pitchFamily="18" charset="2"/>
              </a:rPr>
              <a:t>Algoritmo  di ricerca binaria </a:t>
            </a:r>
          </a:p>
        </p:txBody>
      </p:sp>
      <p:sp>
        <p:nvSpPr>
          <p:cNvPr id="176138" name="Rectangle 10"/>
          <p:cNvSpPr>
            <a:spLocks noChangeArrowheads="1"/>
          </p:cNvSpPr>
          <p:nvPr/>
        </p:nvSpPr>
        <p:spPr bwMode="auto">
          <a:xfrm>
            <a:off x="506413" y="5255096"/>
            <a:ext cx="845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it-IT" altLang="it-IT" sz="2800" dirty="0" smtClean="0">
                <a:solidFill>
                  <a:srgbClr val="FFFFFF"/>
                </a:solidFill>
                <a:sym typeface="Symbol" pitchFamily="18" charset="2"/>
              </a:rPr>
              <a:t>Confronta x con l’elemento centrale di </a:t>
            </a:r>
            <a:r>
              <a:rPr lang="it-IT" altLang="it-IT" sz="2800" i="1" dirty="0" smtClean="0">
                <a:solidFill>
                  <a:srgbClr val="FFFF00"/>
                </a:solidFill>
                <a:sym typeface="Symbol" pitchFamily="18" charset="2"/>
              </a:rPr>
              <a:t>L</a:t>
            </a:r>
            <a:r>
              <a:rPr lang="it-IT" altLang="it-IT" sz="2800" dirty="0" smtClean="0">
                <a:solidFill>
                  <a:srgbClr val="FFFFFF"/>
                </a:solidFill>
                <a:sym typeface="Symbol" pitchFamily="18" charset="2"/>
              </a:rPr>
              <a:t> e prosegue nella metà sinistra o destra in base all’esito del confronto</a:t>
            </a:r>
          </a:p>
        </p:txBody>
      </p:sp>
      <p:pic>
        <p:nvPicPr>
          <p:cNvPr id="6150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2258864"/>
            <a:ext cx="8191500" cy="275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07504" y="1222151"/>
            <a:ext cx="8857109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it-IT" altLang="it-IT" sz="2800" kern="0" dirty="0">
                <a:solidFill>
                  <a:srgbClr val="FFFFFF"/>
                </a:solidFill>
                <a:sym typeface="Symbol" pitchFamily="18" charset="2"/>
              </a:rPr>
              <a:t>Se ipotizzassimo che </a:t>
            </a:r>
            <a:r>
              <a:rPr lang="it-IT" altLang="it-IT" sz="2800" kern="0" dirty="0" smtClean="0">
                <a:solidFill>
                  <a:srgbClr val="FFFFFF"/>
                </a:solidFill>
                <a:sym typeface="Symbol" pitchFamily="18" charset="2"/>
              </a:rPr>
              <a:t>la sequenza di numeri fosse un </a:t>
            </a:r>
            <a:r>
              <a:rPr lang="it-IT" altLang="it-IT" sz="2800" kern="0" dirty="0" smtClean="0">
                <a:solidFill>
                  <a:srgbClr val="FFFF00"/>
                </a:solidFill>
                <a:sym typeface="Symbol" pitchFamily="18" charset="2"/>
              </a:rPr>
              <a:t>array </a:t>
            </a:r>
            <a:r>
              <a:rPr lang="it-IT" altLang="it-IT" sz="2800" i="1" kern="0" dirty="0" smtClean="0">
                <a:solidFill>
                  <a:srgbClr val="FFFF00"/>
                </a:solidFill>
                <a:cs typeface="Times New Roman" pitchFamily="18" charset="0"/>
                <a:sym typeface="Symbol" pitchFamily="18" charset="2"/>
              </a:rPr>
              <a:t>L</a:t>
            </a:r>
            <a:r>
              <a:rPr lang="it-IT" altLang="it-IT" sz="2800" kern="0" dirty="0" smtClean="0">
                <a:solidFill>
                  <a:srgbClr val="FFFF00"/>
                </a:solidFill>
                <a:sym typeface="Symbol" pitchFamily="18" charset="2"/>
              </a:rPr>
              <a:t> ordinato</a:t>
            </a:r>
            <a:r>
              <a:rPr lang="it-IT" altLang="it-IT" sz="2800" kern="0" dirty="0" smtClean="0">
                <a:solidFill>
                  <a:srgbClr val="FFFFFF"/>
                </a:solidFill>
                <a:sym typeface="Symbol" pitchFamily="18" charset="2"/>
              </a:rPr>
              <a:t>, </a:t>
            </a:r>
            <a:r>
              <a:rPr lang="it-IT" altLang="it-IT" sz="2800" kern="0" dirty="0">
                <a:solidFill>
                  <a:srgbClr val="FFFFFF"/>
                </a:solidFill>
                <a:sym typeface="Symbol" pitchFamily="18" charset="2"/>
              </a:rPr>
              <a:t>potremmo progettare un algoritmo più efficiente:</a:t>
            </a:r>
          </a:p>
        </p:txBody>
      </p:sp>
    </p:spTree>
    <p:extLst>
      <p:ext uri="{BB962C8B-B14F-4D97-AF65-F5344CB8AC3E}">
        <p14:creationId xmlns:p14="http://schemas.microsoft.com/office/powerpoint/2010/main" val="330990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6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6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198438"/>
            <a:ext cx="7772400" cy="1143000"/>
          </a:xfrm>
        </p:spPr>
        <p:txBody>
          <a:bodyPr/>
          <a:lstStyle/>
          <a:p>
            <a:pPr algn="r" eaLnBrk="1" hangingPunct="1"/>
            <a:r>
              <a:rPr lang="it-IT" sz="3200" dirty="0" smtClean="0">
                <a:solidFill>
                  <a:srgbClr val="3366FF"/>
                </a:solidFill>
                <a:latin typeface="Comic Sans MS" pitchFamily="66" charset="0"/>
              </a:rPr>
              <a:t>2-colorabilità</a:t>
            </a:r>
          </a:p>
        </p:txBody>
      </p:sp>
      <p:sp>
        <p:nvSpPr>
          <p:cNvPr id="48" name="CasellaDiTesto 47"/>
          <p:cNvSpPr txBox="1"/>
          <p:nvPr/>
        </p:nvSpPr>
        <p:spPr>
          <a:xfrm>
            <a:off x="34466" y="1207865"/>
            <a:ext cx="9001001" cy="101566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err="1">
                <a:latin typeface="Comic Sans MS" pitchFamily="66" charset="0"/>
              </a:rPr>
              <a:t>Dato</a:t>
            </a:r>
            <a:r>
              <a:rPr lang="en-US" sz="2000" dirty="0">
                <a:latin typeface="Comic Sans MS" pitchFamily="66" charset="0"/>
              </a:rPr>
              <a:t> un </a:t>
            </a:r>
            <a:r>
              <a:rPr lang="en-US" sz="2000" dirty="0" err="1">
                <a:latin typeface="Comic Sans MS" pitchFamily="66" charset="0"/>
              </a:rPr>
              <a:t>grafo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mic Sans MS" pitchFamily="66" charset="0"/>
              </a:rPr>
              <a:t>G</a:t>
            </a:r>
            <a:r>
              <a:rPr lang="en-US" sz="2000" dirty="0">
                <a:latin typeface="Comic Sans MS" pitchFamily="66" charset="0"/>
              </a:rPr>
              <a:t> (non </a:t>
            </a:r>
            <a:r>
              <a:rPr lang="en-US" sz="2000" dirty="0" err="1">
                <a:latin typeface="Comic Sans MS" pitchFamily="66" charset="0"/>
              </a:rPr>
              <a:t>diretto</a:t>
            </a:r>
            <a:r>
              <a:rPr lang="en-US" sz="2000" dirty="0">
                <a:latin typeface="Comic Sans MS" pitchFamily="66" charset="0"/>
              </a:rPr>
              <a:t> e non </a:t>
            </a:r>
            <a:r>
              <a:rPr lang="en-US" sz="2000" dirty="0" err="1">
                <a:latin typeface="Comic Sans MS" pitchFamily="66" charset="0"/>
              </a:rPr>
              <a:t>pesato</a:t>
            </a:r>
            <a:r>
              <a:rPr lang="en-US" sz="2000" dirty="0">
                <a:latin typeface="Comic Sans MS" pitchFamily="66" charset="0"/>
              </a:rPr>
              <a:t>) </a:t>
            </a:r>
            <a:r>
              <a:rPr lang="en-US" sz="2000" dirty="0" smtClean="0">
                <a:latin typeface="Comic Sans MS" pitchFamily="66" charset="0"/>
              </a:rPr>
              <a:t>dire se è </a:t>
            </a:r>
            <a:r>
              <a:rPr lang="en-US" sz="2000" dirty="0" err="1" smtClean="0">
                <a:latin typeface="Comic Sans MS" pitchFamily="66" charset="0"/>
              </a:rPr>
              <a:t>possibile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colorare</a:t>
            </a:r>
            <a:r>
              <a:rPr lang="en-US" sz="2000" dirty="0" smtClean="0">
                <a:latin typeface="Comic Sans MS" pitchFamily="66" charset="0"/>
              </a:rPr>
              <a:t> i </a:t>
            </a:r>
            <a:r>
              <a:rPr lang="en-US" sz="2000" dirty="0" err="1" smtClean="0">
                <a:latin typeface="Comic Sans MS" pitchFamily="66" charset="0"/>
              </a:rPr>
              <a:t>nodi</a:t>
            </a:r>
            <a:r>
              <a:rPr lang="en-US" sz="2000" dirty="0" smtClean="0">
                <a:latin typeface="Comic Sans MS" pitchFamily="66" charset="0"/>
              </a:rPr>
              <a:t> di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r>
              <a:rPr lang="en-US" sz="2000" dirty="0" smtClean="0">
                <a:latin typeface="Comic Sans MS" pitchFamily="66" charset="0"/>
              </a:rPr>
              <a:t> con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colori</a:t>
            </a:r>
            <a:r>
              <a:rPr lang="en-US" sz="2000" dirty="0" smtClean="0">
                <a:latin typeface="Comic Sans MS" pitchFamily="66" charset="0"/>
              </a:rPr>
              <a:t> in </a:t>
            </a:r>
            <a:r>
              <a:rPr lang="en-US" sz="2000" dirty="0" err="1" smtClean="0">
                <a:latin typeface="Comic Sans MS" pitchFamily="66" charset="0"/>
              </a:rPr>
              <a:t>modo</a:t>
            </a:r>
            <a:r>
              <a:rPr lang="en-US" sz="2000" dirty="0" smtClean="0">
                <a:latin typeface="Comic Sans MS" pitchFamily="66" charset="0"/>
              </a:rPr>
              <a:t> tale </a:t>
            </a:r>
            <a:r>
              <a:rPr lang="en-US" sz="2000" dirty="0" err="1" smtClean="0">
                <a:latin typeface="Comic Sans MS" pitchFamily="66" charset="0"/>
              </a:rPr>
              <a:t>che</a:t>
            </a:r>
            <a:r>
              <a:rPr lang="en-US" sz="2000" dirty="0" smtClean="0">
                <a:latin typeface="Comic Sans MS" pitchFamily="66" charset="0"/>
              </a:rPr>
              <a:t> per </a:t>
            </a:r>
            <a:r>
              <a:rPr lang="en-US" sz="2000" dirty="0" err="1" smtClean="0">
                <a:latin typeface="Comic Sans MS" pitchFamily="66" charset="0"/>
              </a:rPr>
              <a:t>ogni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coppia</a:t>
            </a:r>
            <a:r>
              <a:rPr lang="en-US" sz="2000" dirty="0" smtClean="0">
                <a:latin typeface="Comic Sans MS" pitchFamily="66" charset="0"/>
              </a:rPr>
              <a:t> di </a:t>
            </a:r>
            <a:r>
              <a:rPr lang="en-US" sz="2000" dirty="0" err="1" smtClean="0">
                <a:latin typeface="Comic Sans MS" pitchFamily="66" charset="0"/>
              </a:rPr>
              <a:t>nodi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adiacenti</a:t>
            </a:r>
            <a:r>
              <a:rPr lang="en-US" sz="2000" dirty="0" smtClean="0">
                <a:latin typeface="Comic Sans MS" pitchFamily="66" charset="0"/>
              </a:rPr>
              <a:t>, i due </a:t>
            </a:r>
            <a:r>
              <a:rPr lang="en-US" sz="2000" dirty="0" err="1" smtClean="0">
                <a:latin typeface="Comic Sans MS" pitchFamily="66" charset="0"/>
              </a:rPr>
              <a:t>nodi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abbiano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colori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diversi</a:t>
            </a:r>
            <a:endParaRPr lang="en-US" sz="2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6" name="Oval 8"/>
          <p:cNvSpPr>
            <a:spLocks noChangeAspect="1" noChangeArrowheads="1"/>
          </p:cNvSpPr>
          <p:nvPr/>
        </p:nvSpPr>
        <p:spPr bwMode="auto">
          <a:xfrm>
            <a:off x="6188075" y="3140968"/>
            <a:ext cx="249238" cy="2492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it-IT" sz="1200">
              <a:latin typeface="Comic Sans MS" pitchFamily="48" charset="0"/>
            </a:endParaRPr>
          </a:p>
        </p:txBody>
      </p:sp>
      <p:sp>
        <p:nvSpPr>
          <p:cNvPr id="7" name="Oval 8"/>
          <p:cNvSpPr>
            <a:spLocks noChangeAspect="1" noChangeArrowheads="1"/>
          </p:cNvSpPr>
          <p:nvPr/>
        </p:nvSpPr>
        <p:spPr bwMode="auto">
          <a:xfrm>
            <a:off x="6188075" y="3755826"/>
            <a:ext cx="249238" cy="2492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it-IT" sz="1200">
              <a:latin typeface="Comic Sans MS" pitchFamily="48" charset="0"/>
            </a:endParaRPr>
          </a:p>
        </p:txBody>
      </p:sp>
      <p:sp>
        <p:nvSpPr>
          <p:cNvPr id="8" name="Oval 8"/>
          <p:cNvSpPr>
            <a:spLocks noChangeAspect="1" noChangeArrowheads="1"/>
          </p:cNvSpPr>
          <p:nvPr/>
        </p:nvSpPr>
        <p:spPr bwMode="auto">
          <a:xfrm>
            <a:off x="6188075" y="4403898"/>
            <a:ext cx="249238" cy="2492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it-IT" sz="1200">
              <a:latin typeface="Comic Sans MS" pitchFamily="48" charset="0"/>
            </a:endParaRPr>
          </a:p>
        </p:txBody>
      </p:sp>
      <p:sp>
        <p:nvSpPr>
          <p:cNvPr id="9" name="Oval 8"/>
          <p:cNvSpPr>
            <a:spLocks noChangeAspect="1" noChangeArrowheads="1"/>
          </p:cNvSpPr>
          <p:nvPr/>
        </p:nvSpPr>
        <p:spPr bwMode="auto">
          <a:xfrm>
            <a:off x="7131074" y="4149080"/>
            <a:ext cx="249238" cy="249238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it-IT" sz="1200">
              <a:latin typeface="Comic Sans MS" pitchFamily="48" charset="0"/>
            </a:endParaRPr>
          </a:p>
        </p:txBody>
      </p:sp>
      <p:sp>
        <p:nvSpPr>
          <p:cNvPr id="10" name="Oval 8"/>
          <p:cNvSpPr>
            <a:spLocks noChangeAspect="1" noChangeArrowheads="1"/>
          </p:cNvSpPr>
          <p:nvPr/>
        </p:nvSpPr>
        <p:spPr bwMode="auto">
          <a:xfrm>
            <a:off x="7124179" y="3501008"/>
            <a:ext cx="249238" cy="249238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it-IT" sz="1200">
              <a:latin typeface="Comic Sans MS" pitchFamily="48" charset="0"/>
            </a:endParaRPr>
          </a:p>
        </p:txBody>
      </p:sp>
      <p:cxnSp>
        <p:nvCxnSpPr>
          <p:cNvPr id="12" name="Connettore 1 11"/>
          <p:cNvCxnSpPr>
            <a:stCxn id="6" idx="6"/>
            <a:endCxn id="10" idx="1"/>
          </p:cNvCxnSpPr>
          <p:nvPr/>
        </p:nvCxnSpPr>
        <p:spPr>
          <a:xfrm>
            <a:off x="6437313" y="3265587"/>
            <a:ext cx="723366" cy="27192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>
            <a:stCxn id="7" idx="6"/>
            <a:endCxn id="10" idx="2"/>
          </p:cNvCxnSpPr>
          <p:nvPr/>
        </p:nvCxnSpPr>
        <p:spPr>
          <a:xfrm flipV="1">
            <a:off x="6437313" y="3625627"/>
            <a:ext cx="686866" cy="25481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>
            <a:stCxn id="8" idx="6"/>
            <a:endCxn id="9" idx="2"/>
          </p:cNvCxnSpPr>
          <p:nvPr/>
        </p:nvCxnSpPr>
        <p:spPr>
          <a:xfrm flipV="1">
            <a:off x="6437313" y="4273699"/>
            <a:ext cx="693761" cy="25481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>
            <a:stCxn id="7" idx="5"/>
            <a:endCxn id="9" idx="2"/>
          </p:cNvCxnSpPr>
          <p:nvPr/>
        </p:nvCxnSpPr>
        <p:spPr>
          <a:xfrm>
            <a:off x="6400813" y="3968564"/>
            <a:ext cx="730261" cy="30513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>
            <a:stCxn id="6" idx="5"/>
            <a:endCxn id="9" idx="0"/>
          </p:cNvCxnSpPr>
          <p:nvPr/>
        </p:nvCxnSpPr>
        <p:spPr>
          <a:xfrm>
            <a:off x="6400813" y="3353706"/>
            <a:ext cx="854880" cy="79537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/>
          <p:cNvCxnSpPr>
            <a:stCxn id="8" idx="6"/>
            <a:endCxn id="10" idx="3"/>
          </p:cNvCxnSpPr>
          <p:nvPr/>
        </p:nvCxnSpPr>
        <p:spPr>
          <a:xfrm flipV="1">
            <a:off x="6437313" y="3713746"/>
            <a:ext cx="723366" cy="81477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8"/>
          <p:cNvSpPr>
            <a:spLocks noChangeAspect="1" noChangeArrowheads="1"/>
          </p:cNvSpPr>
          <p:nvPr/>
        </p:nvSpPr>
        <p:spPr bwMode="auto">
          <a:xfrm>
            <a:off x="1874490" y="2924944"/>
            <a:ext cx="249238" cy="249238"/>
          </a:xfrm>
          <a:prstGeom prst="ellipse">
            <a:avLst/>
          </a:prstGeom>
          <a:solidFill>
            <a:srgbClr val="00CC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it-IT" sz="1200">
              <a:latin typeface="Comic Sans MS" pitchFamily="48" charset="0"/>
            </a:endParaRPr>
          </a:p>
        </p:txBody>
      </p:sp>
      <p:sp>
        <p:nvSpPr>
          <p:cNvPr id="30" name="Oval 8"/>
          <p:cNvSpPr>
            <a:spLocks noChangeAspect="1" noChangeArrowheads="1"/>
          </p:cNvSpPr>
          <p:nvPr/>
        </p:nvSpPr>
        <p:spPr bwMode="auto">
          <a:xfrm>
            <a:off x="2411760" y="4437112"/>
            <a:ext cx="249238" cy="249238"/>
          </a:xfrm>
          <a:prstGeom prst="ellipse">
            <a:avLst/>
          </a:prstGeom>
          <a:solidFill>
            <a:srgbClr val="00CC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it-IT" sz="1200">
              <a:latin typeface="Comic Sans MS" pitchFamily="48" charset="0"/>
            </a:endParaRPr>
          </a:p>
        </p:txBody>
      </p:sp>
      <p:sp>
        <p:nvSpPr>
          <p:cNvPr id="31" name="Oval 8"/>
          <p:cNvSpPr>
            <a:spLocks noChangeAspect="1" noChangeArrowheads="1"/>
          </p:cNvSpPr>
          <p:nvPr/>
        </p:nvSpPr>
        <p:spPr bwMode="auto">
          <a:xfrm>
            <a:off x="1298426" y="4403898"/>
            <a:ext cx="249238" cy="249238"/>
          </a:xfrm>
          <a:prstGeom prst="ellipse">
            <a:avLst/>
          </a:prstGeom>
          <a:solidFill>
            <a:srgbClr val="00CC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it-IT" sz="1200">
              <a:latin typeface="Comic Sans MS" pitchFamily="48" charset="0"/>
            </a:endParaRPr>
          </a:p>
        </p:txBody>
      </p:sp>
      <p:sp>
        <p:nvSpPr>
          <p:cNvPr id="32" name="Oval 8"/>
          <p:cNvSpPr>
            <a:spLocks noChangeAspect="1" noChangeArrowheads="1"/>
          </p:cNvSpPr>
          <p:nvPr/>
        </p:nvSpPr>
        <p:spPr bwMode="auto">
          <a:xfrm>
            <a:off x="1331640" y="3501008"/>
            <a:ext cx="249238" cy="249238"/>
          </a:xfrm>
          <a:prstGeom prst="ellipse">
            <a:avLst/>
          </a:prstGeom>
          <a:solidFill>
            <a:srgbClr val="00CC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it-IT" sz="1200">
              <a:latin typeface="Comic Sans MS" pitchFamily="48" charset="0"/>
            </a:endParaRPr>
          </a:p>
        </p:txBody>
      </p:sp>
      <p:sp>
        <p:nvSpPr>
          <p:cNvPr id="33" name="Oval 8"/>
          <p:cNvSpPr>
            <a:spLocks noChangeAspect="1" noChangeArrowheads="1"/>
          </p:cNvSpPr>
          <p:nvPr/>
        </p:nvSpPr>
        <p:spPr bwMode="auto">
          <a:xfrm>
            <a:off x="2411760" y="3539802"/>
            <a:ext cx="249238" cy="249238"/>
          </a:xfrm>
          <a:prstGeom prst="ellipse">
            <a:avLst/>
          </a:prstGeom>
          <a:solidFill>
            <a:srgbClr val="00CC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it-IT" sz="1200">
              <a:latin typeface="Comic Sans MS" pitchFamily="48" charset="0"/>
            </a:endParaRPr>
          </a:p>
        </p:txBody>
      </p:sp>
      <p:cxnSp>
        <p:nvCxnSpPr>
          <p:cNvPr id="34" name="Connettore 1 33"/>
          <p:cNvCxnSpPr>
            <a:stCxn id="29" idx="5"/>
            <a:endCxn id="33" idx="1"/>
          </p:cNvCxnSpPr>
          <p:nvPr/>
        </p:nvCxnSpPr>
        <p:spPr>
          <a:xfrm>
            <a:off x="2087228" y="3137682"/>
            <a:ext cx="361032" cy="43862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/>
          <p:cNvCxnSpPr>
            <a:stCxn id="30" idx="0"/>
            <a:endCxn id="33" idx="4"/>
          </p:cNvCxnSpPr>
          <p:nvPr/>
        </p:nvCxnSpPr>
        <p:spPr>
          <a:xfrm flipV="1">
            <a:off x="2536379" y="3789040"/>
            <a:ext cx="0" cy="64807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>
            <a:stCxn id="31" idx="0"/>
            <a:endCxn id="32" idx="4"/>
          </p:cNvCxnSpPr>
          <p:nvPr/>
        </p:nvCxnSpPr>
        <p:spPr>
          <a:xfrm flipV="1">
            <a:off x="1423045" y="3750246"/>
            <a:ext cx="33214" cy="65365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>
            <a:stCxn id="30" idx="2"/>
            <a:endCxn id="32" idx="5"/>
          </p:cNvCxnSpPr>
          <p:nvPr/>
        </p:nvCxnSpPr>
        <p:spPr>
          <a:xfrm flipH="1" flipV="1">
            <a:off x="1544378" y="3713746"/>
            <a:ext cx="867382" cy="84798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/>
          <p:cNvCxnSpPr>
            <a:stCxn id="29" idx="3"/>
            <a:endCxn id="32" idx="7"/>
          </p:cNvCxnSpPr>
          <p:nvPr/>
        </p:nvCxnSpPr>
        <p:spPr>
          <a:xfrm flipH="1">
            <a:off x="1544378" y="3137682"/>
            <a:ext cx="366612" cy="39982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1 38"/>
          <p:cNvCxnSpPr>
            <a:stCxn id="31" idx="6"/>
            <a:endCxn id="33" idx="3"/>
          </p:cNvCxnSpPr>
          <p:nvPr/>
        </p:nvCxnSpPr>
        <p:spPr>
          <a:xfrm flipV="1">
            <a:off x="1547664" y="3752540"/>
            <a:ext cx="900596" cy="77597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8"/>
          <p:cNvSpPr>
            <a:spLocks noChangeAspect="1" noChangeArrowheads="1"/>
          </p:cNvSpPr>
          <p:nvPr/>
        </p:nvSpPr>
        <p:spPr bwMode="auto">
          <a:xfrm>
            <a:off x="4217540" y="2924944"/>
            <a:ext cx="249238" cy="2492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it-IT" sz="1200">
              <a:latin typeface="Comic Sans MS" pitchFamily="48" charset="0"/>
            </a:endParaRPr>
          </a:p>
        </p:txBody>
      </p:sp>
      <p:sp>
        <p:nvSpPr>
          <p:cNvPr id="63" name="Oval 8"/>
          <p:cNvSpPr>
            <a:spLocks noChangeAspect="1" noChangeArrowheads="1"/>
          </p:cNvSpPr>
          <p:nvPr/>
        </p:nvSpPr>
        <p:spPr bwMode="auto">
          <a:xfrm>
            <a:off x="4754810" y="4437112"/>
            <a:ext cx="249238" cy="2492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it-IT" sz="1200">
              <a:latin typeface="Comic Sans MS" pitchFamily="48" charset="0"/>
            </a:endParaRPr>
          </a:p>
        </p:txBody>
      </p:sp>
      <p:sp>
        <p:nvSpPr>
          <p:cNvPr id="64" name="Oval 8"/>
          <p:cNvSpPr>
            <a:spLocks noChangeAspect="1" noChangeArrowheads="1"/>
          </p:cNvSpPr>
          <p:nvPr/>
        </p:nvSpPr>
        <p:spPr bwMode="auto">
          <a:xfrm>
            <a:off x="3641476" y="4403898"/>
            <a:ext cx="249238" cy="2492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it-IT" sz="1200">
              <a:latin typeface="Comic Sans MS" pitchFamily="48" charset="0"/>
            </a:endParaRPr>
          </a:p>
        </p:txBody>
      </p:sp>
      <p:sp>
        <p:nvSpPr>
          <p:cNvPr id="65" name="Oval 8"/>
          <p:cNvSpPr>
            <a:spLocks noChangeAspect="1" noChangeArrowheads="1"/>
          </p:cNvSpPr>
          <p:nvPr/>
        </p:nvSpPr>
        <p:spPr bwMode="auto">
          <a:xfrm>
            <a:off x="3674690" y="3501008"/>
            <a:ext cx="249238" cy="249238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it-IT" sz="1200">
              <a:latin typeface="Comic Sans MS" pitchFamily="48" charset="0"/>
            </a:endParaRPr>
          </a:p>
        </p:txBody>
      </p:sp>
      <p:sp>
        <p:nvSpPr>
          <p:cNvPr id="66" name="Oval 8"/>
          <p:cNvSpPr>
            <a:spLocks noChangeAspect="1" noChangeArrowheads="1"/>
          </p:cNvSpPr>
          <p:nvPr/>
        </p:nvSpPr>
        <p:spPr bwMode="auto">
          <a:xfrm>
            <a:off x="4754810" y="3539802"/>
            <a:ext cx="249238" cy="249238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it-IT" sz="1200">
              <a:latin typeface="Comic Sans MS" pitchFamily="48" charset="0"/>
            </a:endParaRPr>
          </a:p>
        </p:txBody>
      </p:sp>
      <p:cxnSp>
        <p:nvCxnSpPr>
          <p:cNvPr id="67" name="Connettore 1 66"/>
          <p:cNvCxnSpPr>
            <a:stCxn id="62" idx="5"/>
            <a:endCxn id="66" idx="1"/>
          </p:cNvCxnSpPr>
          <p:nvPr/>
        </p:nvCxnSpPr>
        <p:spPr>
          <a:xfrm>
            <a:off x="4430278" y="3137682"/>
            <a:ext cx="361032" cy="43862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1 67"/>
          <p:cNvCxnSpPr>
            <a:stCxn id="63" idx="0"/>
            <a:endCxn id="66" idx="4"/>
          </p:cNvCxnSpPr>
          <p:nvPr/>
        </p:nvCxnSpPr>
        <p:spPr>
          <a:xfrm flipV="1">
            <a:off x="4879429" y="3789040"/>
            <a:ext cx="0" cy="64807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1 68"/>
          <p:cNvCxnSpPr>
            <a:stCxn id="64" idx="0"/>
            <a:endCxn id="65" idx="4"/>
          </p:cNvCxnSpPr>
          <p:nvPr/>
        </p:nvCxnSpPr>
        <p:spPr>
          <a:xfrm flipV="1">
            <a:off x="3766095" y="3750246"/>
            <a:ext cx="33214" cy="65365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1 69"/>
          <p:cNvCxnSpPr>
            <a:stCxn id="63" idx="2"/>
            <a:endCxn id="65" idx="5"/>
          </p:cNvCxnSpPr>
          <p:nvPr/>
        </p:nvCxnSpPr>
        <p:spPr>
          <a:xfrm flipH="1" flipV="1">
            <a:off x="3887428" y="3713746"/>
            <a:ext cx="867382" cy="84798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1 70"/>
          <p:cNvCxnSpPr>
            <a:stCxn id="62" idx="3"/>
            <a:endCxn id="65" idx="7"/>
          </p:cNvCxnSpPr>
          <p:nvPr/>
        </p:nvCxnSpPr>
        <p:spPr>
          <a:xfrm flipH="1">
            <a:off x="3887428" y="3137682"/>
            <a:ext cx="366612" cy="39982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1 71"/>
          <p:cNvCxnSpPr>
            <a:stCxn id="64" idx="6"/>
            <a:endCxn id="66" idx="3"/>
          </p:cNvCxnSpPr>
          <p:nvPr/>
        </p:nvCxnSpPr>
        <p:spPr>
          <a:xfrm flipV="1">
            <a:off x="3890714" y="3752540"/>
            <a:ext cx="900596" cy="77597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27"/>
          <p:cNvSpPr txBox="1">
            <a:spLocks noChangeArrowheads="1"/>
          </p:cNvSpPr>
          <p:nvPr/>
        </p:nvSpPr>
        <p:spPr bwMode="auto">
          <a:xfrm>
            <a:off x="179512" y="5661248"/>
            <a:ext cx="878497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000" dirty="0" smtClean="0">
                <a:latin typeface="Comic Sans MS" pitchFamily="66" charset="0"/>
              </a:rPr>
              <a:t>Esistono soluzioni </a:t>
            </a:r>
            <a:r>
              <a:rPr lang="it-IT" sz="2000" dirty="0" smtClean="0">
                <a:solidFill>
                  <a:srgbClr val="00B050"/>
                </a:solidFill>
                <a:latin typeface="Comic Sans MS" pitchFamily="66" charset="0"/>
              </a:rPr>
              <a:t>efficienti</a:t>
            </a:r>
            <a:r>
              <a:rPr lang="it-IT" sz="2000" dirty="0" smtClean="0">
                <a:latin typeface="Comic Sans MS" pitchFamily="66" charset="0"/>
              </a:rPr>
              <a:t> per tale problema: basta verificare se il grafo è </a:t>
            </a:r>
            <a:r>
              <a:rPr lang="it-IT" sz="2000" dirty="0" smtClean="0">
                <a:solidFill>
                  <a:srgbClr val="00B050"/>
                </a:solidFill>
                <a:latin typeface="Comic Sans MS" pitchFamily="66" charset="0"/>
              </a:rPr>
              <a:t>bipartito</a:t>
            </a:r>
            <a:r>
              <a:rPr lang="it-IT" sz="2000" dirty="0" smtClean="0">
                <a:latin typeface="Comic Sans MS" pitchFamily="66" charset="0"/>
              </a:rPr>
              <a:t> mediante una </a:t>
            </a:r>
            <a:r>
              <a:rPr lang="it-IT" sz="2000" dirty="0" smtClean="0">
                <a:solidFill>
                  <a:srgbClr val="3366FF"/>
                </a:solidFill>
                <a:latin typeface="Comic Sans MS" pitchFamily="66" charset="0"/>
              </a:rPr>
              <a:t>visita in profondità </a:t>
            </a:r>
            <a:r>
              <a:rPr lang="it-IT" sz="2000" dirty="0" smtClean="0">
                <a:latin typeface="Comic Sans MS" pitchFamily="66" charset="0"/>
              </a:rPr>
              <a:t>del grafo, la quale richiede tempo </a:t>
            </a:r>
            <a:r>
              <a:rPr lang="it-IT" sz="2000" dirty="0" smtClean="0">
                <a:solidFill>
                  <a:srgbClr val="3366FF"/>
                </a:solidFill>
                <a:latin typeface="Comic Sans MS" pitchFamily="66" charset="0"/>
              </a:rPr>
              <a:t>O(m + n)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4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3366FF"/>
                </a:solidFill>
                <a:latin typeface="Comic Sans MS" pitchFamily="66" charset="0"/>
              </a:rPr>
              <a:t>A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lcuni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problemi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molto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simili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a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ciclo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Euleriano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cammino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minimo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e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2-colorabilità 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ma (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sorprendentemente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)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difficili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! </a:t>
            </a:r>
            <a:b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(per i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quali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non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si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conosce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nessun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algoritmo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polinomiale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)</a:t>
            </a:r>
            <a:b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</a:b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198438"/>
            <a:ext cx="7772400" cy="1143000"/>
          </a:xfrm>
        </p:spPr>
        <p:txBody>
          <a:bodyPr/>
          <a:lstStyle/>
          <a:p>
            <a:pPr algn="r" eaLnBrk="1" hangingPunct="1"/>
            <a:r>
              <a:rPr lang="it-IT" sz="3200" dirty="0">
                <a:solidFill>
                  <a:srgbClr val="3366FF"/>
                </a:solidFill>
                <a:latin typeface="Comic Sans MS" pitchFamily="66" charset="0"/>
              </a:rPr>
              <a:t>C</a:t>
            </a:r>
            <a:r>
              <a:rPr lang="it-IT" sz="3200" dirty="0" smtClean="0">
                <a:solidFill>
                  <a:srgbClr val="3366FF"/>
                </a:solidFill>
                <a:latin typeface="Comic Sans MS" pitchFamily="66" charset="0"/>
              </a:rPr>
              <a:t>iclo Hamiltoniano</a:t>
            </a:r>
          </a:p>
        </p:txBody>
      </p:sp>
      <p:sp>
        <p:nvSpPr>
          <p:cNvPr id="5126" name="Text Box 27"/>
          <p:cNvSpPr txBox="1">
            <a:spLocks noChangeArrowheads="1"/>
          </p:cNvSpPr>
          <p:nvPr/>
        </p:nvSpPr>
        <p:spPr bwMode="auto">
          <a:xfrm>
            <a:off x="179512" y="4593322"/>
            <a:ext cx="89130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dirty="0">
                <a:latin typeface="Comic Sans MS" pitchFamily="66" charset="0"/>
              </a:rPr>
              <a:t>D</a:t>
            </a:r>
            <a:r>
              <a:rPr lang="it-IT" sz="2000" dirty="0" smtClean="0">
                <a:latin typeface="Comic Sans MS" pitchFamily="66" charset="0"/>
              </a:rPr>
              <a:t>ato un grafo non orientato </a:t>
            </a:r>
            <a:r>
              <a:rPr lang="it-IT" sz="2000" dirty="0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r>
              <a:rPr lang="it-IT" sz="2000" dirty="0" smtClean="0">
                <a:latin typeface="Comic Sans MS" pitchFamily="66" charset="0"/>
              </a:rPr>
              <a:t>=(</a:t>
            </a:r>
            <a:r>
              <a:rPr lang="it-IT" sz="2000" dirty="0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it-IT" sz="2000" dirty="0" smtClean="0">
                <a:latin typeface="Comic Sans MS" pitchFamily="66" charset="0"/>
              </a:rPr>
              <a:t>,</a:t>
            </a:r>
            <a:r>
              <a:rPr lang="it-IT" sz="2000" dirty="0" smtClean="0">
                <a:solidFill>
                  <a:srgbClr val="3366FF"/>
                </a:solidFill>
                <a:latin typeface="Comic Sans MS" pitchFamily="66" charset="0"/>
              </a:rPr>
              <a:t>E</a:t>
            </a:r>
            <a:r>
              <a:rPr lang="it-IT" sz="2000" dirty="0" smtClean="0">
                <a:latin typeface="Comic Sans MS" pitchFamily="66" charset="0"/>
              </a:rPr>
              <a:t>) dire se </a:t>
            </a:r>
            <a:r>
              <a:rPr lang="it-IT" sz="2000" dirty="0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r>
              <a:rPr lang="it-IT" sz="2000" dirty="0" smtClean="0">
                <a:latin typeface="Comic Sans MS" pitchFamily="66" charset="0"/>
              </a:rPr>
              <a:t> ammette un ciclo che passa</a:t>
            </a:r>
          </a:p>
          <a:p>
            <a:r>
              <a:rPr lang="it-IT" sz="2000" dirty="0" smtClean="0">
                <a:latin typeface="Comic Sans MS" pitchFamily="66" charset="0"/>
              </a:rPr>
              <a:t>per tutti i nodi una e una sola volta</a:t>
            </a:r>
          </a:p>
        </p:txBody>
      </p:sp>
      <p:cxnSp>
        <p:nvCxnSpPr>
          <p:cNvPr id="7" name="AutoShape 54"/>
          <p:cNvCxnSpPr>
            <a:cxnSpLocks noChangeShapeType="1"/>
            <a:stCxn id="10" idx="7"/>
            <a:endCxn id="9" idx="3"/>
          </p:cNvCxnSpPr>
          <p:nvPr/>
        </p:nvCxnSpPr>
        <p:spPr bwMode="auto">
          <a:xfrm flipV="1">
            <a:off x="3285530" y="2844478"/>
            <a:ext cx="85725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8" name="Oval 55"/>
          <p:cNvSpPr>
            <a:spLocks noChangeAspect="1" noChangeArrowheads="1"/>
          </p:cNvSpPr>
          <p:nvPr/>
        </p:nvSpPr>
        <p:spPr bwMode="auto">
          <a:xfrm>
            <a:off x="3041055" y="2558728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it-IT" sz="1400" b="1"/>
          </a:p>
        </p:txBody>
      </p:sp>
      <p:sp>
        <p:nvSpPr>
          <p:cNvPr id="9" name="Oval 56"/>
          <p:cNvSpPr>
            <a:spLocks noChangeAspect="1" noChangeArrowheads="1"/>
          </p:cNvSpPr>
          <p:nvPr/>
        </p:nvSpPr>
        <p:spPr bwMode="auto">
          <a:xfrm>
            <a:off x="3356968" y="2757165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it-IT" sz="1400" b="1"/>
          </a:p>
        </p:txBody>
      </p:sp>
      <p:sp>
        <p:nvSpPr>
          <p:cNvPr id="10" name="Oval 57"/>
          <p:cNvSpPr>
            <a:spLocks noChangeAspect="1" noChangeArrowheads="1"/>
          </p:cNvSpPr>
          <p:nvPr/>
        </p:nvSpPr>
        <p:spPr bwMode="auto">
          <a:xfrm>
            <a:off x="3199805" y="3034978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it-IT" sz="1400" b="1"/>
          </a:p>
        </p:txBody>
      </p:sp>
      <p:sp>
        <p:nvSpPr>
          <p:cNvPr id="11" name="Oval 58"/>
          <p:cNvSpPr>
            <a:spLocks noChangeAspect="1" noChangeArrowheads="1"/>
          </p:cNvSpPr>
          <p:nvPr/>
        </p:nvSpPr>
        <p:spPr bwMode="auto">
          <a:xfrm>
            <a:off x="2860080" y="3034978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it-IT" sz="1400" b="1"/>
          </a:p>
        </p:txBody>
      </p:sp>
      <p:sp>
        <p:nvSpPr>
          <p:cNvPr id="12" name="Oval 59"/>
          <p:cNvSpPr>
            <a:spLocks noChangeAspect="1" noChangeArrowheads="1"/>
          </p:cNvSpPr>
          <p:nvPr/>
        </p:nvSpPr>
        <p:spPr bwMode="auto">
          <a:xfrm>
            <a:off x="2701330" y="2757165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it-IT" sz="1400" b="1"/>
          </a:p>
        </p:txBody>
      </p:sp>
      <p:cxnSp>
        <p:nvCxnSpPr>
          <p:cNvPr id="13" name="AutoShape 60"/>
          <p:cNvCxnSpPr>
            <a:cxnSpLocks noChangeShapeType="1"/>
            <a:stCxn id="8" idx="6"/>
            <a:endCxn id="9" idx="1"/>
          </p:cNvCxnSpPr>
          <p:nvPr/>
        </p:nvCxnSpPr>
        <p:spPr bwMode="auto">
          <a:xfrm>
            <a:off x="3141068" y="2609528"/>
            <a:ext cx="230187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" name="AutoShape 61"/>
          <p:cNvCxnSpPr>
            <a:cxnSpLocks noChangeShapeType="1"/>
            <a:stCxn id="11" idx="6"/>
            <a:endCxn id="10" idx="2"/>
          </p:cNvCxnSpPr>
          <p:nvPr/>
        </p:nvCxnSpPr>
        <p:spPr bwMode="auto">
          <a:xfrm>
            <a:off x="2961680" y="3085778"/>
            <a:ext cx="238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" name="AutoShape 62"/>
          <p:cNvCxnSpPr>
            <a:cxnSpLocks noChangeShapeType="1"/>
            <a:stCxn id="11" idx="1"/>
            <a:endCxn id="12" idx="4"/>
          </p:cNvCxnSpPr>
          <p:nvPr/>
        </p:nvCxnSpPr>
        <p:spPr bwMode="auto">
          <a:xfrm flipH="1" flipV="1">
            <a:off x="2752130" y="2858765"/>
            <a:ext cx="122238" cy="19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" name="AutoShape 63"/>
          <p:cNvCxnSpPr>
            <a:cxnSpLocks noChangeShapeType="1"/>
            <a:stCxn id="12" idx="7"/>
            <a:endCxn id="8" idx="2"/>
          </p:cNvCxnSpPr>
          <p:nvPr/>
        </p:nvCxnSpPr>
        <p:spPr bwMode="auto">
          <a:xfrm flipV="1">
            <a:off x="2788643" y="2609528"/>
            <a:ext cx="252412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" name="AutoShape 64"/>
          <p:cNvCxnSpPr>
            <a:cxnSpLocks noChangeShapeType="1"/>
            <a:stCxn id="20" idx="7"/>
            <a:endCxn id="19" idx="3"/>
          </p:cNvCxnSpPr>
          <p:nvPr/>
        </p:nvCxnSpPr>
        <p:spPr bwMode="auto">
          <a:xfrm flipV="1">
            <a:off x="3779243" y="2765103"/>
            <a:ext cx="603250" cy="936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8" name="Oval 65"/>
          <p:cNvSpPr>
            <a:spLocks noChangeAspect="1" noChangeArrowheads="1"/>
          </p:cNvSpPr>
          <p:nvPr/>
        </p:nvSpPr>
        <p:spPr bwMode="auto">
          <a:xfrm>
            <a:off x="3041055" y="1884040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it-IT" sz="1400" b="1"/>
          </a:p>
        </p:txBody>
      </p:sp>
      <p:sp>
        <p:nvSpPr>
          <p:cNvPr id="19" name="Oval 66"/>
          <p:cNvSpPr>
            <a:spLocks noChangeAspect="1" noChangeArrowheads="1"/>
          </p:cNvSpPr>
          <p:nvPr/>
        </p:nvSpPr>
        <p:spPr bwMode="auto">
          <a:xfrm>
            <a:off x="4368205" y="2677790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it-IT" sz="1400" b="1"/>
          </a:p>
        </p:txBody>
      </p:sp>
      <p:sp>
        <p:nvSpPr>
          <p:cNvPr id="20" name="Oval 67"/>
          <p:cNvSpPr>
            <a:spLocks noChangeAspect="1" noChangeArrowheads="1"/>
          </p:cNvSpPr>
          <p:nvPr/>
        </p:nvSpPr>
        <p:spPr bwMode="auto">
          <a:xfrm>
            <a:off x="3693518" y="3687440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it-IT" sz="1400" b="1"/>
          </a:p>
        </p:txBody>
      </p:sp>
      <p:sp>
        <p:nvSpPr>
          <p:cNvPr id="21" name="Oval 68"/>
          <p:cNvSpPr>
            <a:spLocks noChangeAspect="1" noChangeArrowheads="1"/>
          </p:cNvSpPr>
          <p:nvPr/>
        </p:nvSpPr>
        <p:spPr bwMode="auto">
          <a:xfrm>
            <a:off x="2326680" y="3687440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it-IT" sz="1400" b="1"/>
          </a:p>
        </p:txBody>
      </p:sp>
      <p:sp>
        <p:nvSpPr>
          <p:cNvPr id="22" name="Oval 69"/>
          <p:cNvSpPr>
            <a:spLocks noChangeAspect="1" noChangeArrowheads="1"/>
          </p:cNvSpPr>
          <p:nvPr/>
        </p:nvSpPr>
        <p:spPr bwMode="auto">
          <a:xfrm>
            <a:off x="1691680" y="2677790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it-IT" sz="1400" b="1"/>
          </a:p>
        </p:txBody>
      </p:sp>
      <p:cxnSp>
        <p:nvCxnSpPr>
          <p:cNvPr id="23" name="AutoShape 70"/>
          <p:cNvCxnSpPr>
            <a:cxnSpLocks noChangeShapeType="1"/>
            <a:stCxn id="18" idx="6"/>
            <a:endCxn id="19" idx="1"/>
          </p:cNvCxnSpPr>
          <p:nvPr/>
        </p:nvCxnSpPr>
        <p:spPr bwMode="auto">
          <a:xfrm>
            <a:off x="3141068" y="1934840"/>
            <a:ext cx="1241425" cy="757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" name="AutoShape 71"/>
          <p:cNvCxnSpPr>
            <a:cxnSpLocks noChangeShapeType="1"/>
            <a:stCxn id="21" idx="6"/>
            <a:endCxn id="20" idx="2"/>
          </p:cNvCxnSpPr>
          <p:nvPr/>
        </p:nvCxnSpPr>
        <p:spPr bwMode="auto">
          <a:xfrm>
            <a:off x="2426693" y="3738240"/>
            <a:ext cx="1266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" name="AutoShape 72"/>
          <p:cNvCxnSpPr>
            <a:cxnSpLocks noChangeShapeType="1"/>
            <a:stCxn id="21" idx="1"/>
            <a:endCxn id="22" idx="4"/>
          </p:cNvCxnSpPr>
          <p:nvPr/>
        </p:nvCxnSpPr>
        <p:spPr bwMode="auto">
          <a:xfrm flipH="1" flipV="1">
            <a:off x="1742480" y="2779390"/>
            <a:ext cx="598488" cy="922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" name="AutoShape 73"/>
          <p:cNvCxnSpPr>
            <a:cxnSpLocks noChangeShapeType="1"/>
            <a:stCxn id="22" idx="7"/>
            <a:endCxn id="18" idx="2"/>
          </p:cNvCxnSpPr>
          <p:nvPr/>
        </p:nvCxnSpPr>
        <p:spPr bwMode="auto">
          <a:xfrm flipV="1">
            <a:off x="1778993" y="1934840"/>
            <a:ext cx="1262062" cy="757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" name="AutoShape 74"/>
          <p:cNvCxnSpPr>
            <a:cxnSpLocks noChangeShapeType="1"/>
            <a:stCxn id="30" idx="0"/>
            <a:endCxn id="29" idx="5"/>
          </p:cNvCxnSpPr>
          <p:nvPr/>
        </p:nvCxnSpPr>
        <p:spPr bwMode="auto">
          <a:xfrm flipH="1" flipV="1">
            <a:off x="3563343" y="2487290"/>
            <a:ext cx="180975" cy="19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8" name="Oval 75"/>
          <p:cNvSpPr>
            <a:spLocks noChangeAspect="1" noChangeArrowheads="1"/>
          </p:cNvSpPr>
          <p:nvPr/>
        </p:nvSpPr>
        <p:spPr bwMode="auto">
          <a:xfrm>
            <a:off x="3041055" y="2280915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it-IT" sz="1400" b="1"/>
          </a:p>
        </p:txBody>
      </p:sp>
      <p:sp>
        <p:nvSpPr>
          <p:cNvPr id="29" name="Oval 76"/>
          <p:cNvSpPr>
            <a:spLocks noChangeAspect="1" noChangeArrowheads="1"/>
          </p:cNvSpPr>
          <p:nvPr/>
        </p:nvSpPr>
        <p:spPr bwMode="auto">
          <a:xfrm>
            <a:off x="3476030" y="2399978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it-IT" sz="1400" b="1"/>
          </a:p>
        </p:txBody>
      </p:sp>
      <p:sp>
        <p:nvSpPr>
          <p:cNvPr id="30" name="Oval 77"/>
          <p:cNvSpPr>
            <a:spLocks noChangeAspect="1" noChangeArrowheads="1"/>
          </p:cNvSpPr>
          <p:nvPr/>
        </p:nvSpPr>
        <p:spPr bwMode="auto">
          <a:xfrm>
            <a:off x="3693518" y="2677790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it-IT" sz="1400" b="1"/>
          </a:p>
        </p:txBody>
      </p:sp>
      <p:sp>
        <p:nvSpPr>
          <p:cNvPr id="31" name="Oval 78"/>
          <p:cNvSpPr>
            <a:spLocks noChangeAspect="1" noChangeArrowheads="1"/>
          </p:cNvSpPr>
          <p:nvPr/>
        </p:nvSpPr>
        <p:spPr bwMode="auto">
          <a:xfrm>
            <a:off x="3714155" y="3034978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it-IT" sz="1400" b="1"/>
          </a:p>
        </p:txBody>
      </p:sp>
      <p:sp>
        <p:nvSpPr>
          <p:cNvPr id="32" name="Oval 79"/>
          <p:cNvSpPr>
            <a:spLocks noChangeAspect="1" noChangeArrowheads="1"/>
          </p:cNvSpPr>
          <p:nvPr/>
        </p:nvSpPr>
        <p:spPr bwMode="auto">
          <a:xfrm>
            <a:off x="3415705" y="3312790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it-IT" sz="1400" b="1"/>
          </a:p>
        </p:txBody>
      </p:sp>
      <p:cxnSp>
        <p:nvCxnSpPr>
          <p:cNvPr id="33" name="AutoShape 80"/>
          <p:cNvCxnSpPr>
            <a:cxnSpLocks noChangeShapeType="1"/>
            <a:stCxn id="28" idx="6"/>
            <a:endCxn id="29" idx="1"/>
          </p:cNvCxnSpPr>
          <p:nvPr/>
        </p:nvCxnSpPr>
        <p:spPr bwMode="auto">
          <a:xfrm>
            <a:off x="3141068" y="2331715"/>
            <a:ext cx="349250" cy="82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" name="AutoShape 81"/>
          <p:cNvCxnSpPr>
            <a:cxnSpLocks noChangeShapeType="1"/>
            <a:stCxn id="31" idx="0"/>
            <a:endCxn id="30" idx="4"/>
          </p:cNvCxnSpPr>
          <p:nvPr/>
        </p:nvCxnSpPr>
        <p:spPr bwMode="auto">
          <a:xfrm flipH="1" flipV="1">
            <a:off x="3744318" y="2779390"/>
            <a:ext cx="20637" cy="255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5" name="AutoShape 82"/>
          <p:cNvCxnSpPr>
            <a:cxnSpLocks noChangeShapeType="1"/>
            <a:stCxn id="31" idx="3"/>
            <a:endCxn id="32" idx="6"/>
          </p:cNvCxnSpPr>
          <p:nvPr/>
        </p:nvCxnSpPr>
        <p:spPr bwMode="auto">
          <a:xfrm flipH="1">
            <a:off x="3515718" y="3122290"/>
            <a:ext cx="212725" cy="241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6" name="Oval 83"/>
          <p:cNvSpPr>
            <a:spLocks noChangeAspect="1" noChangeArrowheads="1"/>
          </p:cNvSpPr>
          <p:nvPr/>
        </p:nvSpPr>
        <p:spPr bwMode="auto">
          <a:xfrm>
            <a:off x="2644180" y="2419028"/>
            <a:ext cx="100013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it-IT" sz="1400" b="1"/>
          </a:p>
        </p:txBody>
      </p:sp>
      <p:sp>
        <p:nvSpPr>
          <p:cNvPr id="37" name="Oval 84"/>
          <p:cNvSpPr>
            <a:spLocks noChangeAspect="1" noChangeArrowheads="1"/>
          </p:cNvSpPr>
          <p:nvPr/>
        </p:nvSpPr>
        <p:spPr bwMode="auto">
          <a:xfrm>
            <a:off x="2366368" y="2677790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it-IT" sz="1400" b="1"/>
          </a:p>
        </p:txBody>
      </p:sp>
      <p:sp>
        <p:nvSpPr>
          <p:cNvPr id="38" name="Oval 85"/>
          <p:cNvSpPr>
            <a:spLocks noChangeAspect="1" noChangeArrowheads="1"/>
          </p:cNvSpPr>
          <p:nvPr/>
        </p:nvSpPr>
        <p:spPr bwMode="auto">
          <a:xfrm>
            <a:off x="2445743" y="3034978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it-IT" sz="1400" b="1"/>
          </a:p>
        </p:txBody>
      </p:sp>
      <p:sp>
        <p:nvSpPr>
          <p:cNvPr id="39" name="Oval 86"/>
          <p:cNvSpPr>
            <a:spLocks noChangeAspect="1" noChangeArrowheads="1"/>
          </p:cNvSpPr>
          <p:nvPr/>
        </p:nvSpPr>
        <p:spPr bwMode="auto">
          <a:xfrm>
            <a:off x="2683868" y="3331840"/>
            <a:ext cx="100012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it-IT" sz="1400" b="1"/>
          </a:p>
        </p:txBody>
      </p:sp>
      <p:sp>
        <p:nvSpPr>
          <p:cNvPr id="40" name="Oval 87"/>
          <p:cNvSpPr>
            <a:spLocks noChangeAspect="1" noChangeArrowheads="1"/>
          </p:cNvSpPr>
          <p:nvPr/>
        </p:nvSpPr>
        <p:spPr bwMode="auto">
          <a:xfrm>
            <a:off x="3018830" y="3450903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it-IT" sz="1400" b="1"/>
          </a:p>
        </p:txBody>
      </p:sp>
      <p:cxnSp>
        <p:nvCxnSpPr>
          <p:cNvPr id="41" name="AutoShape 88"/>
          <p:cNvCxnSpPr>
            <a:cxnSpLocks noChangeShapeType="1"/>
            <a:stCxn id="28" idx="2"/>
            <a:endCxn id="36" idx="7"/>
          </p:cNvCxnSpPr>
          <p:nvPr/>
        </p:nvCxnSpPr>
        <p:spPr bwMode="auto">
          <a:xfrm flipH="1">
            <a:off x="2729905" y="2331715"/>
            <a:ext cx="311150" cy="10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" name="AutoShape 89"/>
          <p:cNvCxnSpPr>
            <a:cxnSpLocks noChangeShapeType="1"/>
            <a:stCxn id="36" idx="3"/>
            <a:endCxn id="37" idx="7"/>
          </p:cNvCxnSpPr>
          <p:nvPr/>
        </p:nvCxnSpPr>
        <p:spPr bwMode="auto">
          <a:xfrm flipH="1">
            <a:off x="2452093" y="2504753"/>
            <a:ext cx="206375" cy="18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" name="AutoShape 90"/>
          <p:cNvCxnSpPr>
            <a:cxnSpLocks noChangeShapeType="1"/>
            <a:stCxn id="37" idx="4"/>
            <a:endCxn id="38" idx="0"/>
          </p:cNvCxnSpPr>
          <p:nvPr/>
        </p:nvCxnSpPr>
        <p:spPr bwMode="auto">
          <a:xfrm>
            <a:off x="2417168" y="2779390"/>
            <a:ext cx="79375" cy="255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" name="AutoShape 91"/>
          <p:cNvCxnSpPr>
            <a:cxnSpLocks noChangeShapeType="1"/>
            <a:stCxn id="38" idx="5"/>
            <a:endCxn id="39" idx="1"/>
          </p:cNvCxnSpPr>
          <p:nvPr/>
        </p:nvCxnSpPr>
        <p:spPr bwMode="auto">
          <a:xfrm>
            <a:off x="2531468" y="3122290"/>
            <a:ext cx="166687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" name="AutoShape 92"/>
          <p:cNvCxnSpPr>
            <a:cxnSpLocks noChangeShapeType="1"/>
            <a:stCxn id="39" idx="5"/>
            <a:endCxn id="40" idx="2"/>
          </p:cNvCxnSpPr>
          <p:nvPr/>
        </p:nvCxnSpPr>
        <p:spPr bwMode="auto">
          <a:xfrm>
            <a:off x="2769593" y="3417565"/>
            <a:ext cx="249237" cy="84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" name="AutoShape 93"/>
          <p:cNvCxnSpPr>
            <a:cxnSpLocks noChangeShapeType="1"/>
            <a:stCxn id="40" idx="6"/>
            <a:endCxn id="32" idx="3"/>
          </p:cNvCxnSpPr>
          <p:nvPr/>
        </p:nvCxnSpPr>
        <p:spPr bwMode="auto">
          <a:xfrm flipV="1">
            <a:off x="3120430" y="3400103"/>
            <a:ext cx="309563" cy="10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" name="AutoShape 94"/>
          <p:cNvCxnSpPr>
            <a:cxnSpLocks noChangeShapeType="1"/>
            <a:stCxn id="20" idx="1"/>
            <a:endCxn id="32" idx="5"/>
          </p:cNvCxnSpPr>
          <p:nvPr/>
        </p:nvCxnSpPr>
        <p:spPr bwMode="auto">
          <a:xfrm flipH="1" flipV="1">
            <a:off x="3501430" y="3400103"/>
            <a:ext cx="206375" cy="301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8" name="AutoShape 95"/>
          <p:cNvCxnSpPr>
            <a:cxnSpLocks noChangeShapeType="1"/>
            <a:stCxn id="39" idx="3"/>
            <a:endCxn id="21" idx="7"/>
          </p:cNvCxnSpPr>
          <p:nvPr/>
        </p:nvCxnSpPr>
        <p:spPr bwMode="auto">
          <a:xfrm flipH="1">
            <a:off x="2412405" y="3417565"/>
            <a:ext cx="285750" cy="284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9" name="AutoShape 96"/>
          <p:cNvCxnSpPr>
            <a:cxnSpLocks noChangeShapeType="1"/>
            <a:stCxn id="37" idx="2"/>
            <a:endCxn id="22" idx="6"/>
          </p:cNvCxnSpPr>
          <p:nvPr/>
        </p:nvCxnSpPr>
        <p:spPr bwMode="auto">
          <a:xfrm flipH="1">
            <a:off x="1793280" y="2728590"/>
            <a:ext cx="5730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0" name="AutoShape 97"/>
          <p:cNvCxnSpPr>
            <a:cxnSpLocks noChangeShapeType="1"/>
            <a:stCxn id="28" idx="0"/>
            <a:endCxn id="18" idx="4"/>
          </p:cNvCxnSpPr>
          <p:nvPr/>
        </p:nvCxnSpPr>
        <p:spPr bwMode="auto">
          <a:xfrm flipV="1">
            <a:off x="3091855" y="1985640"/>
            <a:ext cx="0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" name="AutoShape 98"/>
          <p:cNvCxnSpPr>
            <a:cxnSpLocks noChangeShapeType="1"/>
            <a:stCxn id="30" idx="6"/>
            <a:endCxn id="19" idx="2"/>
          </p:cNvCxnSpPr>
          <p:nvPr/>
        </p:nvCxnSpPr>
        <p:spPr bwMode="auto">
          <a:xfrm>
            <a:off x="3793530" y="2728590"/>
            <a:ext cx="574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2" name="AutoShape 99"/>
          <p:cNvCxnSpPr>
            <a:cxnSpLocks noChangeShapeType="1"/>
            <a:stCxn id="10" idx="4"/>
            <a:endCxn id="40" idx="7"/>
          </p:cNvCxnSpPr>
          <p:nvPr/>
        </p:nvCxnSpPr>
        <p:spPr bwMode="auto">
          <a:xfrm flipH="1">
            <a:off x="3106143" y="3136578"/>
            <a:ext cx="144462" cy="328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3" name="AutoShape 100"/>
          <p:cNvCxnSpPr>
            <a:cxnSpLocks noChangeShapeType="1"/>
            <a:stCxn id="31" idx="2"/>
            <a:endCxn id="9" idx="5"/>
          </p:cNvCxnSpPr>
          <p:nvPr/>
        </p:nvCxnSpPr>
        <p:spPr bwMode="auto">
          <a:xfrm flipH="1" flipV="1">
            <a:off x="3444280" y="2844478"/>
            <a:ext cx="269875" cy="241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4" name="AutoShape 101"/>
          <p:cNvCxnSpPr>
            <a:cxnSpLocks noChangeShapeType="1"/>
            <a:stCxn id="11" idx="2"/>
            <a:endCxn id="38" idx="6"/>
          </p:cNvCxnSpPr>
          <p:nvPr/>
        </p:nvCxnSpPr>
        <p:spPr bwMode="auto">
          <a:xfrm flipH="1">
            <a:off x="2545755" y="3085778"/>
            <a:ext cx="3143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" name="AutoShape 102"/>
          <p:cNvCxnSpPr>
            <a:cxnSpLocks noChangeShapeType="1"/>
            <a:stCxn id="12" idx="0"/>
            <a:endCxn id="36" idx="4"/>
          </p:cNvCxnSpPr>
          <p:nvPr/>
        </p:nvCxnSpPr>
        <p:spPr bwMode="auto">
          <a:xfrm flipH="1" flipV="1">
            <a:off x="2694980" y="2519040"/>
            <a:ext cx="57150" cy="238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6" name="AutoShape 103"/>
          <p:cNvCxnSpPr>
            <a:cxnSpLocks noChangeShapeType="1"/>
            <a:stCxn id="29" idx="3"/>
            <a:endCxn id="8" idx="7"/>
          </p:cNvCxnSpPr>
          <p:nvPr/>
        </p:nvCxnSpPr>
        <p:spPr bwMode="auto">
          <a:xfrm flipH="1">
            <a:off x="3126780" y="2487290"/>
            <a:ext cx="363538" cy="85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7" name="AutoShape 127"/>
          <p:cNvCxnSpPr>
            <a:cxnSpLocks noChangeShapeType="1"/>
            <a:stCxn id="60" idx="7"/>
            <a:endCxn id="59" idx="3"/>
          </p:cNvCxnSpPr>
          <p:nvPr/>
        </p:nvCxnSpPr>
        <p:spPr bwMode="auto">
          <a:xfrm flipV="1">
            <a:off x="6604993" y="2828603"/>
            <a:ext cx="85725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8" name="Oval 128"/>
          <p:cNvSpPr>
            <a:spLocks noChangeAspect="1" noChangeArrowheads="1"/>
          </p:cNvSpPr>
          <p:nvPr/>
        </p:nvSpPr>
        <p:spPr bwMode="auto">
          <a:xfrm>
            <a:off x="6358930" y="2544440"/>
            <a:ext cx="101600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it-IT" sz="1400" b="1"/>
          </a:p>
        </p:txBody>
      </p:sp>
      <p:sp>
        <p:nvSpPr>
          <p:cNvPr id="59" name="Oval 129"/>
          <p:cNvSpPr>
            <a:spLocks noChangeAspect="1" noChangeArrowheads="1"/>
          </p:cNvSpPr>
          <p:nvPr/>
        </p:nvSpPr>
        <p:spPr bwMode="auto">
          <a:xfrm>
            <a:off x="6676430" y="2742878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it-IT" sz="1400" b="1"/>
          </a:p>
        </p:txBody>
      </p:sp>
      <p:sp>
        <p:nvSpPr>
          <p:cNvPr id="60" name="Oval 130"/>
          <p:cNvSpPr>
            <a:spLocks noChangeAspect="1" noChangeArrowheads="1"/>
          </p:cNvSpPr>
          <p:nvPr/>
        </p:nvSpPr>
        <p:spPr bwMode="auto">
          <a:xfrm>
            <a:off x="6517680" y="3020690"/>
            <a:ext cx="101600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it-IT" sz="1400" b="1"/>
          </a:p>
        </p:txBody>
      </p:sp>
      <p:sp>
        <p:nvSpPr>
          <p:cNvPr id="61" name="Oval 131"/>
          <p:cNvSpPr>
            <a:spLocks noChangeAspect="1" noChangeArrowheads="1"/>
          </p:cNvSpPr>
          <p:nvPr/>
        </p:nvSpPr>
        <p:spPr bwMode="auto">
          <a:xfrm>
            <a:off x="6179543" y="3020690"/>
            <a:ext cx="100012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it-IT" sz="1400" b="1"/>
          </a:p>
        </p:txBody>
      </p:sp>
      <p:sp>
        <p:nvSpPr>
          <p:cNvPr id="62" name="Oval 132"/>
          <p:cNvSpPr>
            <a:spLocks noChangeAspect="1" noChangeArrowheads="1"/>
          </p:cNvSpPr>
          <p:nvPr/>
        </p:nvSpPr>
        <p:spPr bwMode="auto">
          <a:xfrm>
            <a:off x="6020793" y="2742878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it-IT" sz="1400" b="1"/>
          </a:p>
        </p:txBody>
      </p:sp>
      <p:cxnSp>
        <p:nvCxnSpPr>
          <p:cNvPr id="63" name="AutoShape 133"/>
          <p:cNvCxnSpPr>
            <a:cxnSpLocks noChangeShapeType="1"/>
            <a:stCxn id="58" idx="6"/>
            <a:endCxn id="59" idx="1"/>
          </p:cNvCxnSpPr>
          <p:nvPr/>
        </p:nvCxnSpPr>
        <p:spPr bwMode="auto">
          <a:xfrm>
            <a:off x="6460530" y="2595240"/>
            <a:ext cx="230188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4" name="AutoShape 134"/>
          <p:cNvCxnSpPr>
            <a:cxnSpLocks noChangeShapeType="1"/>
            <a:stCxn id="61" idx="6"/>
            <a:endCxn id="60" idx="2"/>
          </p:cNvCxnSpPr>
          <p:nvPr/>
        </p:nvCxnSpPr>
        <p:spPr bwMode="auto">
          <a:xfrm>
            <a:off x="6279555" y="3071490"/>
            <a:ext cx="238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" name="AutoShape 135"/>
          <p:cNvCxnSpPr>
            <a:cxnSpLocks noChangeShapeType="1"/>
            <a:stCxn id="61" idx="1"/>
            <a:endCxn id="62" idx="4"/>
          </p:cNvCxnSpPr>
          <p:nvPr/>
        </p:nvCxnSpPr>
        <p:spPr bwMode="auto">
          <a:xfrm flipH="1" flipV="1">
            <a:off x="6071593" y="2842890"/>
            <a:ext cx="122237" cy="192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6" name="AutoShape 136"/>
          <p:cNvCxnSpPr>
            <a:cxnSpLocks noChangeShapeType="1"/>
            <a:stCxn id="62" idx="7"/>
            <a:endCxn id="58" idx="2"/>
          </p:cNvCxnSpPr>
          <p:nvPr/>
        </p:nvCxnSpPr>
        <p:spPr bwMode="auto">
          <a:xfrm flipV="1">
            <a:off x="6108105" y="2595240"/>
            <a:ext cx="250825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" name="AutoShape 137"/>
          <p:cNvCxnSpPr>
            <a:cxnSpLocks noChangeShapeType="1"/>
            <a:stCxn id="70" idx="7"/>
            <a:endCxn id="69" idx="3"/>
          </p:cNvCxnSpPr>
          <p:nvPr/>
        </p:nvCxnSpPr>
        <p:spPr bwMode="auto">
          <a:xfrm flipV="1">
            <a:off x="7098705" y="2749228"/>
            <a:ext cx="601663" cy="938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8" name="Oval 138"/>
          <p:cNvSpPr>
            <a:spLocks noChangeAspect="1" noChangeArrowheads="1"/>
          </p:cNvSpPr>
          <p:nvPr/>
        </p:nvSpPr>
        <p:spPr bwMode="auto">
          <a:xfrm>
            <a:off x="6358930" y="1869753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it-IT" sz="1400" b="1"/>
          </a:p>
        </p:txBody>
      </p:sp>
      <p:sp>
        <p:nvSpPr>
          <p:cNvPr id="69" name="Oval 139"/>
          <p:cNvSpPr>
            <a:spLocks noChangeAspect="1" noChangeArrowheads="1"/>
          </p:cNvSpPr>
          <p:nvPr/>
        </p:nvSpPr>
        <p:spPr bwMode="auto">
          <a:xfrm>
            <a:off x="7686080" y="2663503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it-IT" sz="1400" b="1"/>
          </a:p>
        </p:txBody>
      </p:sp>
      <p:sp>
        <p:nvSpPr>
          <p:cNvPr id="70" name="Oval 140"/>
          <p:cNvSpPr>
            <a:spLocks noChangeAspect="1" noChangeArrowheads="1"/>
          </p:cNvSpPr>
          <p:nvPr/>
        </p:nvSpPr>
        <p:spPr bwMode="auto">
          <a:xfrm>
            <a:off x="7012980" y="3673153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it-IT" sz="1400" b="1"/>
          </a:p>
        </p:txBody>
      </p:sp>
      <p:sp>
        <p:nvSpPr>
          <p:cNvPr id="71" name="Oval 141"/>
          <p:cNvSpPr>
            <a:spLocks noChangeAspect="1" noChangeArrowheads="1"/>
          </p:cNvSpPr>
          <p:nvPr/>
        </p:nvSpPr>
        <p:spPr bwMode="auto">
          <a:xfrm>
            <a:off x="5646143" y="3673153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it-IT" sz="1400" b="1"/>
          </a:p>
        </p:txBody>
      </p:sp>
      <p:sp>
        <p:nvSpPr>
          <p:cNvPr id="72" name="Oval 142"/>
          <p:cNvSpPr>
            <a:spLocks noChangeAspect="1" noChangeArrowheads="1"/>
          </p:cNvSpPr>
          <p:nvPr/>
        </p:nvSpPr>
        <p:spPr bwMode="auto">
          <a:xfrm>
            <a:off x="5011143" y="2663503"/>
            <a:ext cx="100012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it-IT" sz="1400" b="1"/>
          </a:p>
        </p:txBody>
      </p:sp>
      <p:cxnSp>
        <p:nvCxnSpPr>
          <p:cNvPr id="73" name="AutoShape 143"/>
          <p:cNvCxnSpPr>
            <a:cxnSpLocks noChangeShapeType="1"/>
            <a:stCxn id="68" idx="6"/>
            <a:endCxn id="69" idx="1"/>
          </p:cNvCxnSpPr>
          <p:nvPr/>
        </p:nvCxnSpPr>
        <p:spPr bwMode="auto">
          <a:xfrm>
            <a:off x="6460530" y="1920553"/>
            <a:ext cx="1239838" cy="757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4" name="AutoShape 144"/>
          <p:cNvCxnSpPr>
            <a:cxnSpLocks noChangeShapeType="1"/>
            <a:stCxn id="71" idx="6"/>
            <a:endCxn id="70" idx="2"/>
          </p:cNvCxnSpPr>
          <p:nvPr/>
        </p:nvCxnSpPr>
        <p:spPr bwMode="auto">
          <a:xfrm>
            <a:off x="5746155" y="3723953"/>
            <a:ext cx="1266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5" name="AutoShape 145"/>
          <p:cNvCxnSpPr>
            <a:cxnSpLocks noChangeShapeType="1"/>
            <a:stCxn id="71" idx="1"/>
            <a:endCxn id="72" idx="4"/>
          </p:cNvCxnSpPr>
          <p:nvPr/>
        </p:nvCxnSpPr>
        <p:spPr bwMode="auto">
          <a:xfrm flipH="1" flipV="1">
            <a:off x="5061943" y="2763515"/>
            <a:ext cx="598487" cy="923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6" name="AutoShape 146"/>
          <p:cNvCxnSpPr>
            <a:cxnSpLocks noChangeShapeType="1"/>
            <a:stCxn id="72" idx="7"/>
            <a:endCxn id="68" idx="2"/>
          </p:cNvCxnSpPr>
          <p:nvPr/>
        </p:nvCxnSpPr>
        <p:spPr bwMode="auto">
          <a:xfrm flipV="1">
            <a:off x="5096868" y="1920553"/>
            <a:ext cx="1262062" cy="757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7" name="AutoShape 147"/>
          <p:cNvCxnSpPr>
            <a:cxnSpLocks noChangeShapeType="1"/>
            <a:stCxn id="80" idx="0"/>
            <a:endCxn id="79" idx="5"/>
          </p:cNvCxnSpPr>
          <p:nvPr/>
        </p:nvCxnSpPr>
        <p:spPr bwMode="auto">
          <a:xfrm flipH="1" flipV="1">
            <a:off x="6882805" y="2471415"/>
            <a:ext cx="180975" cy="192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78" name="Oval 148"/>
          <p:cNvSpPr>
            <a:spLocks noChangeAspect="1" noChangeArrowheads="1"/>
          </p:cNvSpPr>
          <p:nvPr/>
        </p:nvSpPr>
        <p:spPr bwMode="auto">
          <a:xfrm>
            <a:off x="6358930" y="2266628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it-IT" sz="1400" b="1"/>
          </a:p>
        </p:txBody>
      </p:sp>
      <p:sp>
        <p:nvSpPr>
          <p:cNvPr id="79" name="Oval 149"/>
          <p:cNvSpPr>
            <a:spLocks noChangeAspect="1" noChangeArrowheads="1"/>
          </p:cNvSpPr>
          <p:nvPr/>
        </p:nvSpPr>
        <p:spPr bwMode="auto">
          <a:xfrm>
            <a:off x="6795493" y="2385690"/>
            <a:ext cx="101600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it-IT" sz="1400" b="1"/>
          </a:p>
        </p:txBody>
      </p:sp>
      <p:sp>
        <p:nvSpPr>
          <p:cNvPr id="80" name="Oval 150"/>
          <p:cNvSpPr>
            <a:spLocks noChangeAspect="1" noChangeArrowheads="1"/>
          </p:cNvSpPr>
          <p:nvPr/>
        </p:nvSpPr>
        <p:spPr bwMode="auto">
          <a:xfrm>
            <a:off x="7012980" y="2663503"/>
            <a:ext cx="100013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it-IT" sz="1400" b="1"/>
          </a:p>
        </p:txBody>
      </p:sp>
      <p:sp>
        <p:nvSpPr>
          <p:cNvPr id="81" name="Oval 151"/>
          <p:cNvSpPr>
            <a:spLocks noChangeAspect="1" noChangeArrowheads="1"/>
          </p:cNvSpPr>
          <p:nvPr/>
        </p:nvSpPr>
        <p:spPr bwMode="auto">
          <a:xfrm>
            <a:off x="7033618" y="3020690"/>
            <a:ext cx="101600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it-IT" sz="1400" b="1"/>
          </a:p>
        </p:txBody>
      </p:sp>
      <p:sp>
        <p:nvSpPr>
          <p:cNvPr id="82" name="Oval 152"/>
          <p:cNvSpPr>
            <a:spLocks noChangeAspect="1" noChangeArrowheads="1"/>
          </p:cNvSpPr>
          <p:nvPr/>
        </p:nvSpPr>
        <p:spPr bwMode="auto">
          <a:xfrm>
            <a:off x="6735168" y="3298503"/>
            <a:ext cx="100012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it-IT" sz="1400" b="1"/>
          </a:p>
        </p:txBody>
      </p:sp>
      <p:cxnSp>
        <p:nvCxnSpPr>
          <p:cNvPr id="83" name="AutoShape 153"/>
          <p:cNvCxnSpPr>
            <a:cxnSpLocks noChangeShapeType="1"/>
            <a:stCxn id="78" idx="6"/>
            <a:endCxn id="79" idx="1"/>
          </p:cNvCxnSpPr>
          <p:nvPr/>
        </p:nvCxnSpPr>
        <p:spPr bwMode="auto">
          <a:xfrm>
            <a:off x="6460530" y="2317428"/>
            <a:ext cx="349250" cy="82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4" name="AutoShape 154"/>
          <p:cNvCxnSpPr>
            <a:cxnSpLocks noChangeShapeType="1"/>
            <a:stCxn id="81" idx="0"/>
            <a:endCxn id="80" idx="4"/>
          </p:cNvCxnSpPr>
          <p:nvPr/>
        </p:nvCxnSpPr>
        <p:spPr bwMode="auto">
          <a:xfrm flipH="1" flipV="1">
            <a:off x="7063780" y="2763515"/>
            <a:ext cx="20638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5" name="AutoShape 155"/>
          <p:cNvCxnSpPr>
            <a:cxnSpLocks noChangeShapeType="1"/>
            <a:stCxn id="81" idx="3"/>
            <a:endCxn id="82" idx="6"/>
          </p:cNvCxnSpPr>
          <p:nvPr/>
        </p:nvCxnSpPr>
        <p:spPr bwMode="auto">
          <a:xfrm flipH="1">
            <a:off x="6835180" y="3106415"/>
            <a:ext cx="212725" cy="2428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86" name="Oval 156"/>
          <p:cNvSpPr>
            <a:spLocks noChangeAspect="1" noChangeArrowheads="1"/>
          </p:cNvSpPr>
          <p:nvPr/>
        </p:nvSpPr>
        <p:spPr bwMode="auto">
          <a:xfrm>
            <a:off x="5963643" y="2403153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it-IT" sz="1400" b="1"/>
          </a:p>
        </p:txBody>
      </p:sp>
      <p:sp>
        <p:nvSpPr>
          <p:cNvPr id="87" name="Oval 157"/>
          <p:cNvSpPr>
            <a:spLocks noChangeAspect="1" noChangeArrowheads="1"/>
          </p:cNvSpPr>
          <p:nvPr/>
        </p:nvSpPr>
        <p:spPr bwMode="auto">
          <a:xfrm>
            <a:off x="5685830" y="2663503"/>
            <a:ext cx="100013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it-IT" sz="1400" b="1"/>
          </a:p>
        </p:txBody>
      </p:sp>
      <p:sp>
        <p:nvSpPr>
          <p:cNvPr id="88" name="Oval 158"/>
          <p:cNvSpPr>
            <a:spLocks noChangeAspect="1" noChangeArrowheads="1"/>
          </p:cNvSpPr>
          <p:nvPr/>
        </p:nvSpPr>
        <p:spPr bwMode="auto">
          <a:xfrm>
            <a:off x="5765205" y="3020690"/>
            <a:ext cx="100013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it-IT" sz="1400" b="1"/>
          </a:p>
        </p:txBody>
      </p:sp>
      <p:sp>
        <p:nvSpPr>
          <p:cNvPr id="89" name="Oval 159"/>
          <p:cNvSpPr>
            <a:spLocks noChangeAspect="1" noChangeArrowheads="1"/>
          </p:cNvSpPr>
          <p:nvPr/>
        </p:nvSpPr>
        <p:spPr bwMode="auto">
          <a:xfrm>
            <a:off x="6003330" y="3315965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it-IT" sz="1400" b="1"/>
          </a:p>
        </p:txBody>
      </p:sp>
      <p:sp>
        <p:nvSpPr>
          <p:cNvPr id="90" name="Oval 160"/>
          <p:cNvSpPr>
            <a:spLocks noChangeAspect="1" noChangeArrowheads="1"/>
          </p:cNvSpPr>
          <p:nvPr/>
        </p:nvSpPr>
        <p:spPr bwMode="auto">
          <a:xfrm>
            <a:off x="6338293" y="3435028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it-IT" sz="1400" b="1"/>
          </a:p>
        </p:txBody>
      </p:sp>
      <p:cxnSp>
        <p:nvCxnSpPr>
          <p:cNvPr id="91" name="AutoShape 161"/>
          <p:cNvCxnSpPr>
            <a:cxnSpLocks noChangeShapeType="1"/>
            <a:stCxn id="78" idx="2"/>
            <a:endCxn id="86" idx="7"/>
          </p:cNvCxnSpPr>
          <p:nvPr/>
        </p:nvCxnSpPr>
        <p:spPr bwMode="auto">
          <a:xfrm flipH="1">
            <a:off x="6049368" y="2317428"/>
            <a:ext cx="309562" cy="1000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" name="AutoShape 162"/>
          <p:cNvCxnSpPr>
            <a:cxnSpLocks noChangeShapeType="1"/>
            <a:stCxn id="86" idx="3"/>
            <a:endCxn id="87" idx="7"/>
          </p:cNvCxnSpPr>
          <p:nvPr/>
        </p:nvCxnSpPr>
        <p:spPr bwMode="auto">
          <a:xfrm flipH="1">
            <a:off x="5771555" y="2490465"/>
            <a:ext cx="206375" cy="18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3" name="AutoShape 163"/>
          <p:cNvCxnSpPr>
            <a:cxnSpLocks noChangeShapeType="1"/>
            <a:stCxn id="87" idx="4"/>
            <a:endCxn id="88" idx="0"/>
          </p:cNvCxnSpPr>
          <p:nvPr/>
        </p:nvCxnSpPr>
        <p:spPr bwMode="auto">
          <a:xfrm>
            <a:off x="5736630" y="2763515"/>
            <a:ext cx="79375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4" name="AutoShape 164"/>
          <p:cNvCxnSpPr>
            <a:cxnSpLocks noChangeShapeType="1"/>
            <a:stCxn id="88" idx="5"/>
            <a:endCxn id="89" idx="1"/>
          </p:cNvCxnSpPr>
          <p:nvPr/>
        </p:nvCxnSpPr>
        <p:spPr bwMode="auto">
          <a:xfrm>
            <a:off x="5850930" y="3106415"/>
            <a:ext cx="166688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5" name="AutoShape 165"/>
          <p:cNvCxnSpPr>
            <a:cxnSpLocks noChangeShapeType="1"/>
            <a:stCxn id="89" idx="5"/>
            <a:endCxn id="90" idx="2"/>
          </p:cNvCxnSpPr>
          <p:nvPr/>
        </p:nvCxnSpPr>
        <p:spPr bwMode="auto">
          <a:xfrm>
            <a:off x="6089055" y="3403278"/>
            <a:ext cx="249238" cy="82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6" name="AutoShape 166"/>
          <p:cNvCxnSpPr>
            <a:cxnSpLocks noChangeShapeType="1"/>
            <a:stCxn id="90" idx="6"/>
            <a:endCxn id="82" idx="3"/>
          </p:cNvCxnSpPr>
          <p:nvPr/>
        </p:nvCxnSpPr>
        <p:spPr bwMode="auto">
          <a:xfrm flipV="1">
            <a:off x="6438305" y="3384228"/>
            <a:ext cx="311150" cy="10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7" name="AutoShape 167"/>
          <p:cNvCxnSpPr>
            <a:cxnSpLocks noChangeShapeType="1"/>
            <a:stCxn id="70" idx="1"/>
            <a:endCxn id="82" idx="5"/>
          </p:cNvCxnSpPr>
          <p:nvPr/>
        </p:nvCxnSpPr>
        <p:spPr bwMode="auto">
          <a:xfrm flipH="1" flipV="1">
            <a:off x="6820893" y="3384228"/>
            <a:ext cx="206375" cy="303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8" name="AutoShape 168"/>
          <p:cNvCxnSpPr>
            <a:cxnSpLocks noChangeShapeType="1"/>
            <a:stCxn id="89" idx="3"/>
            <a:endCxn id="71" idx="7"/>
          </p:cNvCxnSpPr>
          <p:nvPr/>
        </p:nvCxnSpPr>
        <p:spPr bwMode="auto">
          <a:xfrm flipH="1">
            <a:off x="5731868" y="3403278"/>
            <a:ext cx="285750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9" name="AutoShape 169"/>
          <p:cNvCxnSpPr>
            <a:cxnSpLocks noChangeShapeType="1"/>
            <a:stCxn id="87" idx="2"/>
            <a:endCxn id="72" idx="6"/>
          </p:cNvCxnSpPr>
          <p:nvPr/>
        </p:nvCxnSpPr>
        <p:spPr bwMode="auto">
          <a:xfrm flipH="1">
            <a:off x="5111155" y="2714303"/>
            <a:ext cx="574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0" name="AutoShape 170"/>
          <p:cNvCxnSpPr>
            <a:cxnSpLocks noChangeShapeType="1"/>
            <a:stCxn id="78" idx="0"/>
            <a:endCxn id="68" idx="4"/>
          </p:cNvCxnSpPr>
          <p:nvPr/>
        </p:nvCxnSpPr>
        <p:spPr bwMode="auto">
          <a:xfrm flipV="1">
            <a:off x="6409730" y="1971353"/>
            <a:ext cx="0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1" name="AutoShape 171"/>
          <p:cNvCxnSpPr>
            <a:cxnSpLocks noChangeShapeType="1"/>
            <a:stCxn id="80" idx="6"/>
            <a:endCxn id="69" idx="2"/>
          </p:cNvCxnSpPr>
          <p:nvPr/>
        </p:nvCxnSpPr>
        <p:spPr bwMode="auto">
          <a:xfrm>
            <a:off x="7112993" y="2714303"/>
            <a:ext cx="5730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" name="AutoShape 172"/>
          <p:cNvCxnSpPr>
            <a:cxnSpLocks noChangeShapeType="1"/>
            <a:stCxn id="60" idx="4"/>
            <a:endCxn id="90" idx="7"/>
          </p:cNvCxnSpPr>
          <p:nvPr/>
        </p:nvCxnSpPr>
        <p:spPr bwMode="auto">
          <a:xfrm flipH="1">
            <a:off x="6424018" y="3120703"/>
            <a:ext cx="144462" cy="328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3" name="AutoShape 173"/>
          <p:cNvCxnSpPr>
            <a:cxnSpLocks noChangeShapeType="1"/>
            <a:stCxn id="81" idx="2"/>
            <a:endCxn id="59" idx="5"/>
          </p:cNvCxnSpPr>
          <p:nvPr/>
        </p:nvCxnSpPr>
        <p:spPr bwMode="auto">
          <a:xfrm flipH="1" flipV="1">
            <a:off x="6763743" y="2828603"/>
            <a:ext cx="269875" cy="242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4" name="AutoShape 174"/>
          <p:cNvCxnSpPr>
            <a:cxnSpLocks noChangeShapeType="1"/>
            <a:stCxn id="61" idx="2"/>
            <a:endCxn id="88" idx="6"/>
          </p:cNvCxnSpPr>
          <p:nvPr/>
        </p:nvCxnSpPr>
        <p:spPr bwMode="auto">
          <a:xfrm flipH="1">
            <a:off x="5865218" y="3071490"/>
            <a:ext cx="3143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5" name="AutoShape 175"/>
          <p:cNvCxnSpPr>
            <a:cxnSpLocks noChangeShapeType="1"/>
            <a:stCxn id="62" idx="0"/>
            <a:endCxn id="86" idx="4"/>
          </p:cNvCxnSpPr>
          <p:nvPr/>
        </p:nvCxnSpPr>
        <p:spPr bwMode="auto">
          <a:xfrm flipH="1" flipV="1">
            <a:off x="6014443" y="2504753"/>
            <a:ext cx="57150" cy="238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6" name="AutoShape 176"/>
          <p:cNvCxnSpPr>
            <a:cxnSpLocks noChangeShapeType="1"/>
            <a:stCxn id="79" idx="3"/>
            <a:endCxn id="58" idx="7"/>
          </p:cNvCxnSpPr>
          <p:nvPr/>
        </p:nvCxnSpPr>
        <p:spPr bwMode="auto">
          <a:xfrm flipH="1">
            <a:off x="6446243" y="2471415"/>
            <a:ext cx="363537" cy="87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107" name="Group 179"/>
          <p:cNvGrpSpPr>
            <a:grpSpLocks/>
          </p:cNvGrpSpPr>
          <p:nvPr/>
        </p:nvGrpSpPr>
        <p:grpSpPr bwMode="auto">
          <a:xfrm>
            <a:off x="5057180" y="1923728"/>
            <a:ext cx="2640013" cy="1763712"/>
            <a:chOff x="1008" y="1274"/>
            <a:chExt cx="3195" cy="2134"/>
          </a:xfrm>
        </p:grpSpPr>
        <p:cxnSp>
          <p:nvCxnSpPr>
            <p:cNvPr id="108" name="AutoShape 180"/>
            <p:cNvCxnSpPr>
              <a:cxnSpLocks noChangeShapeType="1"/>
            </p:cNvCxnSpPr>
            <p:nvPr/>
          </p:nvCxnSpPr>
          <p:spPr bwMode="auto">
            <a:xfrm>
              <a:off x="2706" y="2090"/>
              <a:ext cx="275" cy="19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</p:cxnSp>
        <p:cxnSp>
          <p:nvCxnSpPr>
            <p:cNvPr id="109" name="AutoShape 181"/>
            <p:cNvCxnSpPr>
              <a:cxnSpLocks noChangeShapeType="1"/>
            </p:cNvCxnSpPr>
            <p:nvPr/>
          </p:nvCxnSpPr>
          <p:spPr bwMode="auto">
            <a:xfrm>
              <a:off x="2488" y="2666"/>
              <a:ext cx="278" cy="0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</p:cxnSp>
        <p:cxnSp>
          <p:nvCxnSpPr>
            <p:cNvPr id="110" name="AutoShape 182"/>
            <p:cNvCxnSpPr>
              <a:cxnSpLocks noChangeShapeType="1"/>
            </p:cNvCxnSpPr>
            <p:nvPr/>
          </p:nvCxnSpPr>
          <p:spPr bwMode="auto">
            <a:xfrm flipH="1" flipV="1">
              <a:off x="2230" y="2396"/>
              <a:ext cx="149" cy="22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</p:cxnSp>
        <p:cxnSp>
          <p:nvCxnSpPr>
            <p:cNvPr id="111" name="AutoShape 183"/>
            <p:cNvCxnSpPr>
              <a:cxnSpLocks noChangeShapeType="1"/>
            </p:cNvCxnSpPr>
            <p:nvPr/>
          </p:nvCxnSpPr>
          <p:spPr bwMode="auto">
            <a:xfrm flipV="1">
              <a:off x="2273" y="2090"/>
              <a:ext cx="301" cy="19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</p:cxnSp>
        <p:cxnSp>
          <p:nvCxnSpPr>
            <p:cNvPr id="112" name="AutoShape 184"/>
            <p:cNvCxnSpPr>
              <a:cxnSpLocks noChangeShapeType="1"/>
            </p:cNvCxnSpPr>
            <p:nvPr/>
          </p:nvCxnSpPr>
          <p:spPr bwMode="auto">
            <a:xfrm flipV="1">
              <a:off x="3473" y="2282"/>
              <a:ext cx="730" cy="1126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</p:cxnSp>
        <p:cxnSp>
          <p:nvCxnSpPr>
            <p:cNvPr id="113" name="AutoShape 185"/>
            <p:cNvCxnSpPr>
              <a:cxnSpLocks noChangeShapeType="1"/>
            </p:cNvCxnSpPr>
            <p:nvPr/>
          </p:nvCxnSpPr>
          <p:spPr bwMode="auto">
            <a:xfrm>
              <a:off x="2706" y="1274"/>
              <a:ext cx="1497" cy="91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</p:cxnSp>
        <p:cxnSp>
          <p:nvCxnSpPr>
            <p:cNvPr id="114" name="AutoShape 186"/>
            <p:cNvCxnSpPr>
              <a:cxnSpLocks noChangeShapeType="1"/>
            </p:cNvCxnSpPr>
            <p:nvPr/>
          </p:nvCxnSpPr>
          <p:spPr bwMode="auto">
            <a:xfrm flipH="1" flipV="1">
              <a:off x="1008" y="2300"/>
              <a:ext cx="725" cy="110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</p:cxnSp>
        <p:cxnSp>
          <p:nvCxnSpPr>
            <p:cNvPr id="115" name="AutoShape 187"/>
            <p:cNvCxnSpPr>
              <a:cxnSpLocks noChangeShapeType="1"/>
            </p:cNvCxnSpPr>
            <p:nvPr/>
          </p:nvCxnSpPr>
          <p:spPr bwMode="auto">
            <a:xfrm flipV="1">
              <a:off x="1051" y="1274"/>
              <a:ext cx="1523" cy="91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</p:cxnSp>
        <p:cxnSp>
          <p:nvCxnSpPr>
            <p:cNvPr id="116" name="AutoShape 188"/>
            <p:cNvCxnSpPr>
              <a:cxnSpLocks noChangeShapeType="1"/>
            </p:cNvCxnSpPr>
            <p:nvPr/>
          </p:nvCxnSpPr>
          <p:spPr bwMode="auto">
            <a:xfrm flipH="1" flipV="1">
              <a:off x="3211" y="1946"/>
              <a:ext cx="219" cy="22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</p:cxnSp>
        <p:cxnSp>
          <p:nvCxnSpPr>
            <p:cNvPr id="117" name="AutoShape 189"/>
            <p:cNvCxnSpPr>
              <a:cxnSpLocks noChangeShapeType="1"/>
            </p:cNvCxnSpPr>
            <p:nvPr/>
          </p:nvCxnSpPr>
          <p:spPr bwMode="auto">
            <a:xfrm>
              <a:off x="2706" y="1754"/>
              <a:ext cx="419" cy="96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</p:cxnSp>
        <p:cxnSp>
          <p:nvCxnSpPr>
            <p:cNvPr id="118" name="AutoShape 190"/>
            <p:cNvCxnSpPr>
              <a:cxnSpLocks noChangeShapeType="1"/>
            </p:cNvCxnSpPr>
            <p:nvPr/>
          </p:nvCxnSpPr>
          <p:spPr bwMode="auto">
            <a:xfrm flipH="1" flipV="1">
              <a:off x="3430" y="2300"/>
              <a:ext cx="26" cy="300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</p:cxnSp>
        <p:cxnSp>
          <p:nvCxnSpPr>
            <p:cNvPr id="119" name="AutoShape 191"/>
            <p:cNvCxnSpPr>
              <a:cxnSpLocks noChangeShapeType="1"/>
            </p:cNvCxnSpPr>
            <p:nvPr/>
          </p:nvCxnSpPr>
          <p:spPr bwMode="auto">
            <a:xfrm flipH="1">
              <a:off x="2203" y="1754"/>
              <a:ext cx="371" cy="11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</p:cxnSp>
        <p:cxnSp>
          <p:nvCxnSpPr>
            <p:cNvPr id="120" name="AutoShape 192"/>
            <p:cNvCxnSpPr>
              <a:cxnSpLocks noChangeShapeType="1"/>
            </p:cNvCxnSpPr>
            <p:nvPr/>
          </p:nvCxnSpPr>
          <p:spPr bwMode="auto">
            <a:xfrm flipH="1">
              <a:off x="1867" y="1968"/>
              <a:ext cx="250" cy="21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</p:cxnSp>
        <p:cxnSp>
          <p:nvCxnSpPr>
            <p:cNvPr id="121" name="AutoShape 193"/>
            <p:cNvCxnSpPr>
              <a:cxnSpLocks noChangeShapeType="1"/>
            </p:cNvCxnSpPr>
            <p:nvPr/>
          </p:nvCxnSpPr>
          <p:spPr bwMode="auto">
            <a:xfrm>
              <a:off x="1824" y="2300"/>
              <a:ext cx="96" cy="300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</p:cxnSp>
        <p:cxnSp>
          <p:nvCxnSpPr>
            <p:cNvPr id="122" name="AutoShape 194"/>
            <p:cNvCxnSpPr>
              <a:cxnSpLocks noChangeShapeType="1"/>
            </p:cNvCxnSpPr>
            <p:nvPr/>
          </p:nvCxnSpPr>
          <p:spPr bwMode="auto">
            <a:xfrm>
              <a:off x="1963" y="2714"/>
              <a:ext cx="202" cy="26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</p:cxnSp>
        <p:cxnSp>
          <p:nvCxnSpPr>
            <p:cNvPr id="123" name="AutoShape 195"/>
            <p:cNvCxnSpPr>
              <a:cxnSpLocks noChangeShapeType="1"/>
            </p:cNvCxnSpPr>
            <p:nvPr/>
          </p:nvCxnSpPr>
          <p:spPr bwMode="auto">
            <a:xfrm flipV="1">
              <a:off x="2680" y="3050"/>
              <a:ext cx="371" cy="11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</p:cxnSp>
        <p:cxnSp>
          <p:nvCxnSpPr>
            <p:cNvPr id="124" name="AutoShape 196"/>
            <p:cNvCxnSpPr>
              <a:cxnSpLocks noChangeShapeType="1"/>
            </p:cNvCxnSpPr>
            <p:nvPr/>
          </p:nvCxnSpPr>
          <p:spPr bwMode="auto">
            <a:xfrm flipH="1" flipV="1">
              <a:off x="3137" y="3050"/>
              <a:ext cx="250" cy="35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</p:cxnSp>
        <p:cxnSp>
          <p:nvCxnSpPr>
            <p:cNvPr id="125" name="AutoShape 197"/>
            <p:cNvCxnSpPr>
              <a:cxnSpLocks noChangeShapeType="1"/>
            </p:cNvCxnSpPr>
            <p:nvPr/>
          </p:nvCxnSpPr>
          <p:spPr bwMode="auto">
            <a:xfrm flipH="1">
              <a:off x="1819" y="3072"/>
              <a:ext cx="346" cy="336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</p:cxnSp>
        <p:cxnSp>
          <p:nvCxnSpPr>
            <p:cNvPr id="126" name="AutoShape 198"/>
            <p:cNvCxnSpPr>
              <a:cxnSpLocks noChangeShapeType="1"/>
            </p:cNvCxnSpPr>
            <p:nvPr/>
          </p:nvCxnSpPr>
          <p:spPr bwMode="auto">
            <a:xfrm flipH="1">
              <a:off x="2657" y="2732"/>
              <a:ext cx="175" cy="38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</p:cxnSp>
        <p:cxnSp>
          <p:nvCxnSpPr>
            <p:cNvPr id="127" name="AutoShape 199"/>
            <p:cNvCxnSpPr>
              <a:cxnSpLocks noChangeShapeType="1"/>
            </p:cNvCxnSpPr>
            <p:nvPr/>
          </p:nvCxnSpPr>
          <p:spPr bwMode="auto">
            <a:xfrm flipH="1" flipV="1">
              <a:off x="3067" y="2378"/>
              <a:ext cx="323" cy="28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</p:cxnSp>
      </p:grp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2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6" grpId="0" animBg="1"/>
      <p:bldP spid="87" grpId="0" animBg="1"/>
      <p:bldP spid="88" grpId="0" animBg="1"/>
      <p:bldP spid="89" grpId="0" animBg="1"/>
      <p:bldP spid="9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198438"/>
            <a:ext cx="7772400" cy="1143000"/>
          </a:xfrm>
        </p:spPr>
        <p:txBody>
          <a:bodyPr/>
          <a:lstStyle/>
          <a:p>
            <a:pPr algn="r" eaLnBrk="1" hangingPunct="1"/>
            <a:r>
              <a:rPr lang="it-IT" sz="3200" dirty="0">
                <a:solidFill>
                  <a:srgbClr val="3366FF"/>
                </a:solidFill>
                <a:latin typeface="Comic Sans MS" pitchFamily="66" charset="0"/>
              </a:rPr>
              <a:t>C</a:t>
            </a:r>
            <a:r>
              <a:rPr lang="it-IT" sz="3200" dirty="0" smtClean="0">
                <a:solidFill>
                  <a:srgbClr val="3366FF"/>
                </a:solidFill>
                <a:latin typeface="Comic Sans MS" pitchFamily="66" charset="0"/>
              </a:rPr>
              <a:t>ammino massimo</a:t>
            </a:r>
          </a:p>
        </p:txBody>
      </p:sp>
      <p:sp>
        <p:nvSpPr>
          <p:cNvPr id="45" name="Rectangle 25"/>
          <p:cNvSpPr>
            <a:spLocks noChangeArrowheads="1"/>
          </p:cNvSpPr>
          <p:nvPr/>
        </p:nvSpPr>
        <p:spPr bwMode="auto">
          <a:xfrm>
            <a:off x="0" y="1196752"/>
            <a:ext cx="9144000" cy="46085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it-IT"/>
          </a:p>
        </p:txBody>
      </p:sp>
      <p:sp>
        <p:nvSpPr>
          <p:cNvPr id="48" name="CasellaDiTesto 47"/>
          <p:cNvSpPr txBox="1"/>
          <p:nvPr/>
        </p:nvSpPr>
        <p:spPr>
          <a:xfrm>
            <a:off x="-36513" y="1207865"/>
            <a:ext cx="9180513" cy="70788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latin typeface="Comic Sans MS" pitchFamily="66" charset="0"/>
              </a:rPr>
              <a:t>Dato</a:t>
            </a:r>
            <a:r>
              <a:rPr lang="en-US" sz="2000" dirty="0">
                <a:latin typeface="Comic Sans MS" pitchFamily="66" charset="0"/>
              </a:rPr>
              <a:t> un </a:t>
            </a:r>
            <a:r>
              <a:rPr lang="en-US" sz="2000" dirty="0" err="1">
                <a:latin typeface="Comic Sans MS" pitchFamily="66" charset="0"/>
              </a:rPr>
              <a:t>grafo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mic Sans MS" pitchFamily="66" charset="0"/>
              </a:rPr>
              <a:t>G</a:t>
            </a:r>
            <a:r>
              <a:rPr lang="en-US" sz="2000" dirty="0">
                <a:latin typeface="Comic Sans MS" pitchFamily="66" charset="0"/>
              </a:rPr>
              <a:t> (non </a:t>
            </a:r>
            <a:r>
              <a:rPr lang="en-US" sz="2000" dirty="0" err="1">
                <a:latin typeface="Comic Sans MS" pitchFamily="66" charset="0"/>
              </a:rPr>
              <a:t>diretto</a:t>
            </a:r>
            <a:r>
              <a:rPr lang="en-US" sz="2000" dirty="0">
                <a:latin typeface="Comic Sans MS" pitchFamily="66" charset="0"/>
              </a:rPr>
              <a:t> e non </a:t>
            </a:r>
            <a:r>
              <a:rPr lang="en-US" sz="2000" dirty="0" err="1">
                <a:latin typeface="Comic Sans MS" pitchFamily="66" charset="0"/>
              </a:rPr>
              <a:t>pesato</a:t>
            </a:r>
            <a:r>
              <a:rPr lang="en-US" sz="2000" dirty="0">
                <a:latin typeface="Comic Sans MS" pitchFamily="66" charset="0"/>
              </a:rPr>
              <a:t>) e due </a:t>
            </a:r>
            <a:r>
              <a:rPr lang="en-US" sz="2000" dirty="0" err="1">
                <a:latin typeface="Comic Sans MS" pitchFamily="66" charset="0"/>
              </a:rPr>
              <a:t>nodi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mic Sans MS" pitchFamily="66" charset="0"/>
              </a:rPr>
              <a:t>s</a:t>
            </a:r>
            <a:r>
              <a:rPr lang="en-US" sz="2000" dirty="0">
                <a:latin typeface="Comic Sans MS" pitchFamily="66" charset="0"/>
              </a:rPr>
              <a:t> e </a:t>
            </a:r>
            <a:r>
              <a:rPr lang="en-US" sz="2000" dirty="0">
                <a:solidFill>
                  <a:srgbClr val="0070C0"/>
                </a:solidFill>
                <a:latin typeface="Comic Sans MS" pitchFamily="66" charset="0"/>
              </a:rPr>
              <a:t>t</a:t>
            </a:r>
            <a:r>
              <a:rPr lang="en-US" sz="2000" dirty="0">
                <a:latin typeface="Comic Sans MS" pitchFamily="66" charset="0"/>
              </a:rPr>
              <a:t>, </a:t>
            </a:r>
            <a:r>
              <a:rPr lang="en-US" sz="2000" dirty="0" err="1">
                <a:latin typeface="Comic Sans MS" pitchFamily="66" charset="0"/>
              </a:rPr>
              <a:t>trovare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il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cammino</a:t>
            </a:r>
            <a:r>
              <a:rPr lang="en-US" sz="2000" dirty="0">
                <a:latin typeface="Comic Sans MS" pitchFamily="66" charset="0"/>
              </a:rPr>
              <a:t> (</a:t>
            </a:r>
            <a:r>
              <a:rPr lang="en-US" sz="2000" dirty="0" err="1">
                <a:latin typeface="Comic Sans MS" pitchFamily="66" charset="0"/>
              </a:rPr>
              <a:t>semplice</a:t>
            </a:r>
            <a:r>
              <a:rPr lang="en-US" sz="2000" dirty="0">
                <a:latin typeface="Comic Sans MS" pitchFamily="66" charset="0"/>
              </a:rPr>
              <a:t>) </a:t>
            </a:r>
            <a:r>
              <a:rPr lang="en-US" sz="2000" dirty="0" err="1">
                <a:latin typeface="Comic Sans MS" pitchFamily="66" charset="0"/>
              </a:rPr>
              <a:t>più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lungo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fra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mic Sans MS" pitchFamily="66" charset="0"/>
              </a:rPr>
              <a:t>s</a:t>
            </a:r>
            <a:r>
              <a:rPr lang="en-US" sz="2000" dirty="0">
                <a:latin typeface="Comic Sans MS" pitchFamily="66" charset="0"/>
              </a:rPr>
              <a:t> e </a:t>
            </a:r>
            <a:r>
              <a:rPr lang="en-US" sz="2000" dirty="0">
                <a:solidFill>
                  <a:srgbClr val="0070C0"/>
                </a:solidFill>
                <a:latin typeface="Comic Sans MS" pitchFamily="66" charset="0"/>
              </a:rPr>
              <a:t>t</a:t>
            </a:r>
          </a:p>
        </p:txBody>
      </p:sp>
      <p:pic>
        <p:nvPicPr>
          <p:cNvPr id="49" name="Picture 2" descr="File:Hamiltonian path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2469927"/>
            <a:ext cx="3108325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4" descr="File:Dodecahedron schlegel diagra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2813" y="2420715"/>
            <a:ext cx="3227387" cy="312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1" name="Connettore 1 13"/>
          <p:cNvCxnSpPr>
            <a:cxnSpLocks noChangeShapeType="1"/>
          </p:cNvCxnSpPr>
          <p:nvPr/>
        </p:nvCxnSpPr>
        <p:spPr bwMode="auto">
          <a:xfrm>
            <a:off x="7491413" y="4979765"/>
            <a:ext cx="215900" cy="288925"/>
          </a:xfrm>
          <a:prstGeom prst="line">
            <a:avLst/>
          </a:prstGeom>
          <a:noFill/>
          <a:ln w="7620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52" name="Connettore 1 11"/>
          <p:cNvCxnSpPr>
            <a:cxnSpLocks noChangeShapeType="1"/>
          </p:cNvCxnSpPr>
          <p:nvPr/>
        </p:nvCxnSpPr>
        <p:spPr bwMode="auto">
          <a:xfrm>
            <a:off x="7473950" y="4930552"/>
            <a:ext cx="288925" cy="431800"/>
          </a:xfrm>
          <a:prstGeom prst="line">
            <a:avLst/>
          </a:prstGeom>
          <a:noFill/>
          <a:ln w="19050" algn="ctr">
            <a:solidFill>
              <a:schemeClr val="tx2"/>
            </a:solidFill>
            <a:prstDash val="sysDot"/>
            <a:round/>
            <a:headEnd/>
            <a:tailEnd/>
          </a:ln>
        </p:spPr>
      </p:cxnSp>
      <p:sp>
        <p:nvSpPr>
          <p:cNvPr id="53" name="Text Box 27"/>
          <p:cNvSpPr txBox="1">
            <a:spLocks noChangeArrowheads="1"/>
          </p:cNvSpPr>
          <p:nvPr/>
        </p:nvSpPr>
        <p:spPr bwMode="auto">
          <a:xfrm>
            <a:off x="2843808" y="4876277"/>
            <a:ext cx="309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i="1" dirty="0">
                <a:solidFill>
                  <a:srgbClr val="3366FF"/>
                </a:solidFill>
                <a:latin typeface="Comic Sans MS" pitchFamily="66" charset="0"/>
              </a:rPr>
              <a:t>s</a:t>
            </a:r>
          </a:p>
        </p:txBody>
      </p:sp>
      <p:sp>
        <p:nvSpPr>
          <p:cNvPr id="54" name="Text Box 27"/>
          <p:cNvSpPr txBox="1">
            <a:spLocks noChangeArrowheads="1"/>
          </p:cNvSpPr>
          <p:nvPr/>
        </p:nvSpPr>
        <p:spPr bwMode="auto">
          <a:xfrm>
            <a:off x="3370858" y="5290614"/>
            <a:ext cx="3048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i="1">
                <a:solidFill>
                  <a:srgbClr val="3366FF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55" name="Text Box 27"/>
          <p:cNvSpPr txBox="1">
            <a:spLocks noChangeArrowheads="1"/>
          </p:cNvSpPr>
          <p:nvPr/>
        </p:nvSpPr>
        <p:spPr bwMode="auto">
          <a:xfrm>
            <a:off x="7182445" y="4876277"/>
            <a:ext cx="309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i="1">
                <a:solidFill>
                  <a:srgbClr val="3366FF"/>
                </a:solidFill>
                <a:latin typeface="Comic Sans MS" pitchFamily="66" charset="0"/>
              </a:rPr>
              <a:t>s</a:t>
            </a:r>
          </a:p>
        </p:txBody>
      </p:sp>
      <p:sp>
        <p:nvSpPr>
          <p:cNvPr id="56" name="Text Box 27"/>
          <p:cNvSpPr txBox="1">
            <a:spLocks noChangeArrowheads="1"/>
          </p:cNvSpPr>
          <p:nvPr/>
        </p:nvSpPr>
        <p:spPr bwMode="auto">
          <a:xfrm>
            <a:off x="7647583" y="5290614"/>
            <a:ext cx="3048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i="1">
                <a:solidFill>
                  <a:srgbClr val="3366FF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198438"/>
            <a:ext cx="7772400" cy="1143000"/>
          </a:xfrm>
        </p:spPr>
        <p:txBody>
          <a:bodyPr/>
          <a:lstStyle/>
          <a:p>
            <a:pPr algn="r" eaLnBrk="1" hangingPunct="1"/>
            <a:r>
              <a:rPr lang="it-IT" sz="3200" dirty="0" smtClean="0">
                <a:solidFill>
                  <a:srgbClr val="3366FF"/>
                </a:solidFill>
                <a:latin typeface="Comic Sans MS" pitchFamily="66" charset="0"/>
              </a:rPr>
              <a:t>3-colorabilità</a:t>
            </a:r>
          </a:p>
        </p:txBody>
      </p:sp>
      <p:sp>
        <p:nvSpPr>
          <p:cNvPr id="48" name="CasellaDiTesto 47"/>
          <p:cNvSpPr txBox="1"/>
          <p:nvPr/>
        </p:nvSpPr>
        <p:spPr>
          <a:xfrm>
            <a:off x="-36513" y="1207865"/>
            <a:ext cx="9180513" cy="101566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latin typeface="Comic Sans MS" pitchFamily="66" charset="0"/>
              </a:rPr>
              <a:t>Dato</a:t>
            </a:r>
            <a:r>
              <a:rPr lang="en-US" sz="2000" dirty="0">
                <a:latin typeface="Comic Sans MS" pitchFamily="66" charset="0"/>
              </a:rPr>
              <a:t> un </a:t>
            </a:r>
            <a:r>
              <a:rPr lang="en-US" sz="2000" dirty="0" err="1">
                <a:latin typeface="Comic Sans MS" pitchFamily="66" charset="0"/>
              </a:rPr>
              <a:t>grafo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mic Sans MS" pitchFamily="66" charset="0"/>
              </a:rPr>
              <a:t>G</a:t>
            </a:r>
            <a:r>
              <a:rPr lang="en-US" sz="2000" dirty="0">
                <a:latin typeface="Comic Sans MS" pitchFamily="66" charset="0"/>
              </a:rPr>
              <a:t> (non </a:t>
            </a:r>
            <a:r>
              <a:rPr lang="en-US" sz="2000" dirty="0" err="1">
                <a:latin typeface="Comic Sans MS" pitchFamily="66" charset="0"/>
              </a:rPr>
              <a:t>diretto</a:t>
            </a:r>
            <a:r>
              <a:rPr lang="en-US" sz="2000" dirty="0">
                <a:latin typeface="Comic Sans MS" pitchFamily="66" charset="0"/>
              </a:rPr>
              <a:t> e non </a:t>
            </a:r>
            <a:r>
              <a:rPr lang="en-US" sz="2000" dirty="0" err="1">
                <a:latin typeface="Comic Sans MS" pitchFamily="66" charset="0"/>
              </a:rPr>
              <a:t>pesato</a:t>
            </a:r>
            <a:r>
              <a:rPr lang="en-US" sz="2000" dirty="0">
                <a:latin typeface="Comic Sans MS" pitchFamily="66" charset="0"/>
              </a:rPr>
              <a:t>) </a:t>
            </a:r>
            <a:r>
              <a:rPr lang="en-US" sz="2000" dirty="0" smtClean="0">
                <a:latin typeface="Comic Sans MS" pitchFamily="66" charset="0"/>
              </a:rPr>
              <a:t>dire se è </a:t>
            </a:r>
            <a:r>
              <a:rPr lang="en-US" sz="2000" dirty="0" err="1" smtClean="0">
                <a:latin typeface="Comic Sans MS" pitchFamily="66" charset="0"/>
              </a:rPr>
              <a:t>possibile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colorare</a:t>
            </a:r>
            <a:r>
              <a:rPr lang="en-US" sz="2000" dirty="0" smtClean="0">
                <a:latin typeface="Comic Sans MS" pitchFamily="66" charset="0"/>
              </a:rPr>
              <a:t> i </a:t>
            </a:r>
            <a:r>
              <a:rPr lang="en-US" sz="2000" dirty="0" err="1" smtClean="0">
                <a:latin typeface="Comic Sans MS" pitchFamily="66" charset="0"/>
              </a:rPr>
              <a:t>nodi</a:t>
            </a:r>
            <a:r>
              <a:rPr lang="en-US" sz="2000" dirty="0" smtClean="0">
                <a:latin typeface="Comic Sans MS" pitchFamily="66" charset="0"/>
              </a:rPr>
              <a:t> di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r>
              <a:rPr lang="en-US" sz="2000" dirty="0" smtClean="0">
                <a:latin typeface="Comic Sans MS" pitchFamily="66" charset="0"/>
              </a:rPr>
              <a:t> con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3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colori</a:t>
            </a:r>
            <a:r>
              <a:rPr lang="en-US" sz="2000" dirty="0" smtClean="0">
                <a:latin typeface="Comic Sans MS" pitchFamily="66" charset="0"/>
              </a:rPr>
              <a:t> in </a:t>
            </a:r>
            <a:r>
              <a:rPr lang="en-US" sz="2000" dirty="0" err="1" smtClean="0">
                <a:latin typeface="Comic Sans MS" pitchFamily="66" charset="0"/>
              </a:rPr>
              <a:t>modo</a:t>
            </a:r>
            <a:r>
              <a:rPr lang="en-US" sz="2000" dirty="0" smtClean="0">
                <a:latin typeface="Comic Sans MS" pitchFamily="66" charset="0"/>
              </a:rPr>
              <a:t> tale </a:t>
            </a:r>
            <a:r>
              <a:rPr lang="en-US" sz="2000" dirty="0" err="1">
                <a:latin typeface="Comic Sans MS" pitchFamily="66" charset="0"/>
              </a:rPr>
              <a:t>che</a:t>
            </a:r>
            <a:r>
              <a:rPr lang="en-US" sz="2000" dirty="0">
                <a:latin typeface="Comic Sans MS" pitchFamily="66" charset="0"/>
              </a:rPr>
              <a:t> per </a:t>
            </a:r>
            <a:r>
              <a:rPr lang="en-US" sz="2000" dirty="0" err="1">
                <a:latin typeface="Comic Sans MS" pitchFamily="66" charset="0"/>
              </a:rPr>
              <a:t>ogni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coppia</a:t>
            </a:r>
            <a:r>
              <a:rPr lang="en-US" sz="2000" dirty="0">
                <a:latin typeface="Comic Sans MS" pitchFamily="66" charset="0"/>
              </a:rPr>
              <a:t> di </a:t>
            </a:r>
            <a:r>
              <a:rPr lang="en-US" sz="2000" dirty="0" err="1">
                <a:latin typeface="Comic Sans MS" pitchFamily="66" charset="0"/>
              </a:rPr>
              <a:t>nodi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adiacenti</a:t>
            </a:r>
            <a:r>
              <a:rPr lang="en-US" sz="2000" dirty="0">
                <a:latin typeface="Comic Sans MS" pitchFamily="66" charset="0"/>
              </a:rPr>
              <a:t>, i due </a:t>
            </a:r>
            <a:r>
              <a:rPr lang="en-US" sz="2000" dirty="0" err="1">
                <a:latin typeface="Comic Sans MS" pitchFamily="66" charset="0"/>
              </a:rPr>
              <a:t>nodi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abbiano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colori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diversi</a:t>
            </a:r>
            <a:endParaRPr lang="en-US" sz="2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5122" name="Picture 2" descr="File:Petersen graph 3-coloring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0560" y="3070946"/>
            <a:ext cx="2627784" cy="2518294"/>
          </a:xfrm>
          <a:prstGeom prst="rect">
            <a:avLst/>
          </a:prstGeom>
          <a:noFill/>
        </p:spPr>
      </p:pic>
      <p:pic>
        <p:nvPicPr>
          <p:cNvPr id="14" name="Picture 5" descr="220px-Petersen1_tiny_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8149" y="2996952"/>
            <a:ext cx="2671763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35496"/>
            <a:ext cx="9144000" cy="457200"/>
          </a:xfrm>
        </p:spPr>
        <p:txBody>
          <a:bodyPr/>
          <a:lstStyle/>
          <a:p>
            <a:r>
              <a:rPr lang="it-IT" sz="3600" dirty="0" smtClean="0">
                <a:solidFill>
                  <a:srgbClr val="3366FF"/>
                </a:solidFill>
              </a:rPr>
              <a:t>Algoritmi approssimati</a:t>
            </a:r>
            <a:endParaRPr lang="it-IT" sz="3600" dirty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914400"/>
            <a:ext cx="8262966" cy="5410200"/>
          </a:xfrm>
        </p:spPr>
        <p:txBody>
          <a:bodyPr/>
          <a:lstStyle/>
          <a:p>
            <a:r>
              <a:rPr lang="en-US" dirty="0" smtClean="0"/>
              <a:t>D. </a:t>
            </a:r>
            <a:r>
              <a:rPr lang="it-IT" dirty="0" smtClean="0">
                <a:solidFill>
                  <a:srgbClr val="000000"/>
                </a:solidFill>
              </a:rPr>
              <a:t>Supponiamo di dover risolvere un problema NP-hard. Cosa posso fare?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R.  </a:t>
            </a:r>
            <a:r>
              <a:rPr lang="en-US" dirty="0" smtClean="0">
                <a:solidFill>
                  <a:schemeClr val="tx1"/>
                </a:solidFill>
              </a:rPr>
              <a:t>La </a:t>
            </a:r>
            <a:r>
              <a:rPr lang="it-IT" dirty="0" smtClean="0">
                <a:solidFill>
                  <a:schemeClr val="tx1"/>
                </a:solidFill>
              </a:rPr>
              <a:t>Teoria</a:t>
            </a:r>
            <a:r>
              <a:rPr lang="en-US" dirty="0" smtClean="0">
                <a:solidFill>
                  <a:schemeClr val="tx1"/>
                </a:solidFill>
              </a:rPr>
              <a:t> dice </a:t>
            </a:r>
            <a:r>
              <a:rPr lang="it-IT" dirty="0" smtClean="0">
                <a:solidFill>
                  <a:schemeClr val="tx1"/>
                </a:solidFill>
              </a:rPr>
              <a:t>che è improbabile trovare un algoritmo che abbia tempo polinomiale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lvl="1"/>
            <a:endParaRPr lang="en-US" dirty="0" smtClean="0"/>
          </a:p>
          <a:p>
            <a:r>
              <a:rPr lang="it-IT" dirty="0" smtClean="0"/>
              <a:t>Dobbiamo sacrificare una delle tre caratteristiche desiderate.</a:t>
            </a:r>
            <a:endParaRPr lang="en-US" dirty="0" smtClean="0"/>
          </a:p>
          <a:p>
            <a:pPr lvl="1"/>
            <a:r>
              <a:rPr lang="it-IT" dirty="0" smtClean="0">
                <a:solidFill>
                  <a:srgbClr val="FF0000"/>
                </a:solidFill>
              </a:rPr>
              <a:t>Risolvere il problema all'ottimo</a:t>
            </a:r>
            <a:r>
              <a:rPr lang="en-US" dirty="0" smtClean="0">
                <a:solidFill>
                  <a:schemeClr val="accent2"/>
                </a:solidFill>
              </a:rPr>
              <a:t>.</a:t>
            </a:r>
          </a:p>
          <a:p>
            <a:pPr lvl="1"/>
            <a:r>
              <a:rPr lang="it-IT" dirty="0" smtClean="0">
                <a:solidFill>
                  <a:srgbClr val="000000"/>
                </a:solidFill>
              </a:rPr>
              <a:t>Risolvere il problema in tempo polinomiale</a:t>
            </a:r>
            <a:r>
              <a:rPr lang="en-US" dirty="0" smtClean="0"/>
              <a:t>.</a:t>
            </a:r>
          </a:p>
          <a:p>
            <a:pPr lvl="1"/>
            <a:r>
              <a:rPr lang="it-IT" dirty="0" smtClean="0">
                <a:solidFill>
                  <a:srgbClr val="000000"/>
                </a:solidFill>
              </a:rPr>
              <a:t>Risolvere istanze arbitrarie del problema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it-IT" dirty="0" smtClean="0">
                <a:solidFill>
                  <a:srgbClr val="FF0000"/>
                </a:solidFill>
                <a:sym typeface="Symbol" pitchFamily="18" charset="2"/>
              </a:rPr>
              <a:t>Algoritmo di -a</a:t>
            </a:r>
            <a:r>
              <a:rPr lang="it-IT" dirty="0" smtClean="0">
                <a:solidFill>
                  <a:srgbClr val="FF0000"/>
                </a:solidFill>
              </a:rPr>
              <a:t>pprossimazione.</a:t>
            </a:r>
          </a:p>
          <a:p>
            <a:pPr lvl="1"/>
            <a:r>
              <a:rPr lang="it-IT" dirty="0" smtClean="0">
                <a:solidFill>
                  <a:srgbClr val="000000"/>
                </a:solidFill>
              </a:rPr>
              <a:t>Gira in tempo polinomiale</a:t>
            </a:r>
            <a:r>
              <a:rPr lang="it-IT" dirty="0" smtClean="0"/>
              <a:t>.</a:t>
            </a:r>
          </a:p>
          <a:p>
            <a:pPr lvl="1"/>
            <a:r>
              <a:rPr lang="it-IT" dirty="0" smtClean="0">
                <a:solidFill>
                  <a:srgbClr val="000000"/>
                </a:solidFill>
              </a:rPr>
              <a:t>Risolve istanze arbitrarie del problema.</a:t>
            </a:r>
            <a:endParaRPr lang="it-IT" dirty="0" smtClean="0"/>
          </a:p>
          <a:p>
            <a:pPr lvl="1"/>
            <a:r>
              <a:rPr lang="it-IT" dirty="0" smtClean="0">
                <a:solidFill>
                  <a:srgbClr val="000000"/>
                </a:solidFill>
              </a:rPr>
              <a:t>Trova soluzioni entro un rapporto </a:t>
            </a:r>
            <a:r>
              <a:rPr lang="it-IT" dirty="0" smtClean="0">
                <a:solidFill>
                  <a:srgbClr val="000000"/>
                </a:solidFill>
                <a:latin typeface="Symbol"/>
              </a:rPr>
              <a:t></a:t>
            </a:r>
            <a:r>
              <a:rPr lang="it-IT" dirty="0" smtClean="0">
                <a:solidFill>
                  <a:srgbClr val="000000"/>
                </a:solidFill>
              </a:rPr>
              <a:t> dal vero ottimo</a:t>
            </a:r>
            <a:r>
              <a:rPr lang="it-IT" dirty="0" smtClean="0">
                <a:sym typeface="Symbol" pitchFamily="18" charset="2"/>
              </a:rPr>
              <a:t>.</a:t>
            </a:r>
            <a:endParaRPr lang="it-IT" dirty="0" smtClean="0"/>
          </a:p>
          <a:p>
            <a:pPr lvl="1"/>
            <a:endParaRPr lang="it-IT" dirty="0" smtClean="0">
              <a:solidFill>
                <a:schemeClr val="accent1"/>
              </a:solidFill>
            </a:endParaRPr>
          </a:p>
          <a:p>
            <a:r>
              <a:rPr lang="it-IT" dirty="0" smtClean="0">
                <a:solidFill>
                  <a:schemeClr val="accent1"/>
                </a:solidFill>
              </a:rPr>
              <a:t>Sfida. </a:t>
            </a:r>
            <a:r>
              <a:rPr lang="it-IT" dirty="0" smtClean="0">
                <a:solidFill>
                  <a:srgbClr val="000000"/>
                </a:solidFill>
              </a:rPr>
              <a:t>E' necessario dimostrare che il valore di una soluzione è vicino all'ottimo, senza nemmeno sapere quale sia il valore ottimo</a:t>
            </a:r>
            <a:r>
              <a:rPr lang="it-IT" dirty="0" smtClean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C88E6-3CA7-4152-AADD-37A56BC3AC1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35</a:t>
            </a:fld>
            <a:endParaRPr 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406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 sz="4000" dirty="0" err="1" smtClean="0">
                <a:solidFill>
                  <a:srgbClr val="3366FF"/>
                </a:solidFill>
              </a:rPr>
              <a:t>Approssimazione</a:t>
            </a:r>
            <a:endParaRPr lang="en-US" altLang="he-IL" sz="4000" dirty="0">
              <a:solidFill>
                <a:srgbClr val="3366FF"/>
              </a:solidFill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239000" cy="4114800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Arial" pitchFamily="34" charset="0"/>
              <a:buChar char="•"/>
            </a:pPr>
            <a:r>
              <a:rPr lang="it-IT" sz="2800" dirty="0" smtClean="0"/>
              <a:t>Un algoritmo che restituisce una risposta </a:t>
            </a:r>
            <a:r>
              <a:rPr lang="it-IT" sz="2800" dirty="0" smtClean="0">
                <a:solidFill>
                  <a:srgbClr val="CC0000"/>
                </a:solidFill>
              </a:rPr>
              <a:t>C</a:t>
            </a:r>
            <a:r>
              <a:rPr lang="it-IT" sz="2800" dirty="0" smtClean="0"/>
              <a:t> che è “vicina” alla soluzione ottima </a:t>
            </a:r>
            <a:r>
              <a:rPr lang="it-IT" sz="2800" dirty="0" smtClean="0">
                <a:solidFill>
                  <a:srgbClr val="CC0000"/>
                </a:solidFill>
              </a:rPr>
              <a:t>C*</a:t>
            </a:r>
            <a:r>
              <a:rPr lang="it-IT" sz="2800" dirty="0" smtClean="0"/>
              <a:t> è detto un </a:t>
            </a:r>
            <a:r>
              <a:rPr lang="it-IT" sz="2800" i="1" dirty="0" smtClean="0">
                <a:solidFill>
                  <a:srgbClr val="FF0000"/>
                </a:solidFill>
              </a:rPr>
              <a:t>algoritmo di approssimazione</a:t>
            </a:r>
            <a:r>
              <a:rPr lang="it-IT" sz="2800" dirty="0" smtClean="0"/>
              <a:t>.</a:t>
            </a:r>
            <a:endParaRPr lang="en-US" altLang="he-IL" sz="2800" dirty="0" smtClean="0"/>
          </a:p>
          <a:p>
            <a:pPr marL="457200" indent="-457200">
              <a:lnSpc>
                <a:spcPct val="100000"/>
              </a:lnSpc>
              <a:buFont typeface="Arial" pitchFamily="34" charset="0"/>
              <a:buChar char="•"/>
            </a:pPr>
            <a:r>
              <a:rPr lang="it-IT" sz="2800" dirty="0" smtClean="0"/>
              <a:t>La “vicinanza” solitamente è misurata dal limite del rapporto </a:t>
            </a:r>
            <a:r>
              <a:rPr lang="it-IT" sz="2800" dirty="0" smtClean="0">
                <a:solidFill>
                  <a:srgbClr val="CC0000"/>
                </a:solidFill>
                <a:latin typeface="Symbol"/>
              </a:rPr>
              <a:t></a:t>
            </a:r>
            <a:r>
              <a:rPr lang="it-IT" sz="2800" dirty="0" smtClean="0">
                <a:solidFill>
                  <a:srgbClr val="CC0000"/>
                </a:solidFill>
              </a:rPr>
              <a:t>(n)</a:t>
            </a:r>
            <a:r>
              <a:rPr lang="it-IT" sz="2800" dirty="0" smtClean="0"/>
              <a:t> che l'algoritmo produce </a:t>
            </a:r>
            <a:r>
              <a:rPr lang="en-US" altLang="he-IL" sz="2800" dirty="0" smtClean="0">
                <a:sym typeface="Symbol" pitchFamily="18" charset="2"/>
              </a:rPr>
              <a:t>:</a:t>
            </a:r>
          </a:p>
          <a:p>
            <a:pPr marL="803275" lvl="1" indent="-457200">
              <a:lnSpc>
                <a:spcPct val="100000"/>
              </a:lnSpc>
              <a:buFont typeface="Arial" pitchFamily="34" charset="0"/>
              <a:buChar char="•"/>
            </a:pPr>
            <a:r>
              <a:rPr lang="it-IT" altLang="he-IL" sz="2800" dirty="0" smtClean="0">
                <a:sym typeface="Symbol" pitchFamily="18" charset="2"/>
              </a:rPr>
              <a:t>Pb di Minimizzazione</a:t>
            </a:r>
            <a:r>
              <a:rPr lang="en-US" altLang="he-IL" sz="2800" dirty="0" smtClean="0">
                <a:sym typeface="Symbol" pitchFamily="18" charset="2"/>
              </a:rPr>
              <a:t>: </a:t>
            </a:r>
            <a:r>
              <a:rPr lang="en-US" altLang="he-IL" sz="2800" dirty="0" smtClean="0">
                <a:solidFill>
                  <a:schemeClr val="accent1"/>
                </a:solidFill>
                <a:sym typeface="Symbol" pitchFamily="18" charset="2"/>
              </a:rPr>
              <a:t>C/C* ≤ (n)</a:t>
            </a:r>
            <a:endParaRPr lang="en-US" altLang="he-IL" sz="2800" dirty="0" smtClean="0"/>
          </a:p>
          <a:p>
            <a:pPr marL="803275" lvl="1" indent="-457200">
              <a:lnSpc>
                <a:spcPct val="100000"/>
              </a:lnSpc>
              <a:buFont typeface="Arial" pitchFamily="34" charset="0"/>
              <a:buChar char="•"/>
            </a:pPr>
            <a:r>
              <a:rPr lang="it-IT" altLang="he-IL" sz="2800" dirty="0" smtClean="0">
                <a:sym typeface="Symbol" pitchFamily="18" charset="2"/>
              </a:rPr>
              <a:t>Pb di </a:t>
            </a:r>
            <a:r>
              <a:rPr lang="it-IT" altLang="he-IL" sz="2800" dirty="0" err="1" smtClean="0">
                <a:sym typeface="Symbol" pitchFamily="18" charset="2"/>
              </a:rPr>
              <a:t>Massimizzazion</a:t>
            </a:r>
            <a:r>
              <a:rPr lang="en-US" altLang="he-IL" sz="2800" dirty="0" smtClean="0">
                <a:sym typeface="Symbol" pitchFamily="18" charset="2"/>
              </a:rPr>
              <a:t>e: </a:t>
            </a:r>
            <a:r>
              <a:rPr lang="en-US" altLang="he-IL" sz="2800" dirty="0" smtClean="0">
                <a:solidFill>
                  <a:schemeClr val="accent1"/>
                </a:solidFill>
                <a:sym typeface="Symbol" pitchFamily="18" charset="2"/>
              </a:rPr>
              <a:t>C*/C ≤ (n)</a:t>
            </a:r>
            <a:endParaRPr lang="en-US" altLang="he-IL" sz="2800" dirty="0" smtClean="0">
              <a:sym typeface="Symbol" pitchFamily="18" charset="2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C88E6-3CA7-4152-AADD-37A56BC3AC1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36</a:t>
            </a:fld>
            <a:endParaRPr 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67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7504"/>
            <a:ext cx="9144000" cy="457200"/>
          </a:xfrm>
          <a:effectLst/>
        </p:spPr>
        <p:txBody>
          <a:bodyPr/>
          <a:lstStyle/>
          <a:p>
            <a:pPr>
              <a:defRPr/>
            </a:pPr>
            <a:r>
              <a:rPr lang="it-IT" altLang="he-IL" sz="4000" dirty="0" smtClean="0">
                <a:solidFill>
                  <a:srgbClr val="3366FF"/>
                </a:solidFill>
              </a:rPr>
              <a:t>Esempio</a:t>
            </a:r>
            <a:r>
              <a:rPr lang="en-US" altLang="he-IL" sz="4000" dirty="0" smtClean="0">
                <a:solidFill>
                  <a:srgbClr val="3366FF"/>
                </a:solidFill>
              </a:rPr>
              <a:t>: VERTEX-COVER</a:t>
            </a:r>
            <a:endParaRPr lang="en-US" altLang="he-IL" sz="4000" dirty="0">
              <a:solidFill>
                <a:srgbClr val="3366FF"/>
              </a:solidFill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6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it-IT" altLang="he-IL" sz="2800" u="sng" dirty="0" smtClean="0">
                <a:solidFill>
                  <a:schemeClr val="hlink"/>
                </a:solidFill>
              </a:rPr>
              <a:t>Istanza</a:t>
            </a:r>
            <a:r>
              <a:rPr lang="it-IT" altLang="he-IL" sz="2800" dirty="0" smtClean="0">
                <a:solidFill>
                  <a:schemeClr val="hlink"/>
                </a:solidFill>
              </a:rPr>
              <a:t>:</a:t>
            </a:r>
            <a:r>
              <a:rPr lang="it-IT" altLang="he-IL" sz="2800" dirty="0" smtClean="0"/>
              <a:t> un grafo non diretto </a:t>
            </a:r>
            <a:r>
              <a:rPr lang="it-IT" altLang="he-IL" sz="2800" dirty="0" err="1" smtClean="0">
                <a:solidFill>
                  <a:schemeClr val="accent1"/>
                </a:solidFill>
              </a:rPr>
              <a:t>G=</a:t>
            </a:r>
            <a:r>
              <a:rPr lang="it-IT" altLang="he-IL" sz="2800" dirty="0" smtClean="0">
                <a:solidFill>
                  <a:schemeClr val="accent1"/>
                </a:solidFill>
              </a:rPr>
              <a:t>(V,E)</a:t>
            </a:r>
            <a:r>
              <a:rPr lang="it-IT" altLang="he-IL" sz="2800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it-IT" altLang="he-IL" sz="2800" u="sng" dirty="0" smtClean="0">
                <a:solidFill>
                  <a:schemeClr val="hlink"/>
                </a:solidFill>
              </a:rPr>
              <a:t>Problema</a:t>
            </a:r>
            <a:r>
              <a:rPr lang="it-IT" altLang="he-IL" sz="2800" dirty="0" smtClean="0">
                <a:solidFill>
                  <a:schemeClr val="hlink"/>
                </a:solidFill>
              </a:rPr>
              <a:t>:</a:t>
            </a:r>
            <a:r>
              <a:rPr lang="it-IT" altLang="he-IL" sz="2800" dirty="0" smtClean="0"/>
              <a:t> trovare un insieme </a:t>
            </a:r>
            <a:r>
              <a:rPr lang="it-IT" altLang="he-IL" sz="2800" dirty="0" smtClean="0">
                <a:solidFill>
                  <a:schemeClr val="accent1"/>
                </a:solidFill>
              </a:rPr>
              <a:t>C</a:t>
            </a:r>
            <a:r>
              <a:rPr lang="it-IT" altLang="he-IL" sz="2800" dirty="0" smtClean="0">
                <a:solidFill>
                  <a:schemeClr val="accent1"/>
                </a:solidFill>
                <a:sym typeface="Symbol" pitchFamily="18" charset="2"/>
              </a:rPr>
              <a:t>V</a:t>
            </a:r>
            <a:r>
              <a:rPr lang="it-IT" altLang="he-IL" sz="2800" dirty="0" smtClean="0">
                <a:sym typeface="Symbol" pitchFamily="18" charset="2"/>
              </a:rPr>
              <a:t> di </a:t>
            </a:r>
            <a:r>
              <a:rPr lang="it-IT" altLang="he-IL" sz="2800" dirty="0" smtClean="0">
                <a:solidFill>
                  <a:srgbClr val="FF0000"/>
                </a:solidFill>
                <a:sym typeface="Symbol" pitchFamily="18" charset="2"/>
              </a:rPr>
              <a:t>taglia minima </a:t>
            </a:r>
            <a:r>
              <a:rPr lang="it-IT" altLang="he-IL" sz="2800" dirty="0" smtClean="0">
                <a:sym typeface="Symbol" pitchFamily="18" charset="2"/>
              </a:rPr>
              <a:t>tale che per ogni </a:t>
            </a:r>
            <a:r>
              <a:rPr lang="it-IT" altLang="he-IL" sz="2800" dirty="0" smtClean="0">
                <a:solidFill>
                  <a:schemeClr val="accent1"/>
                </a:solidFill>
                <a:sym typeface="Symbol" pitchFamily="18" charset="2"/>
              </a:rPr>
              <a:t>(u,v)E</a:t>
            </a:r>
            <a:r>
              <a:rPr lang="it-IT" altLang="he-IL" sz="2800" dirty="0" smtClean="0">
                <a:sym typeface="Symbol" pitchFamily="18" charset="2"/>
              </a:rPr>
              <a:t>, o </a:t>
            </a:r>
            <a:r>
              <a:rPr lang="it-IT" altLang="he-IL" sz="2800" dirty="0" smtClean="0">
                <a:solidFill>
                  <a:schemeClr val="accent1"/>
                </a:solidFill>
                <a:sym typeface="Symbol" pitchFamily="18" charset="2"/>
              </a:rPr>
              <a:t>uC</a:t>
            </a:r>
            <a:r>
              <a:rPr lang="it-IT" altLang="he-IL" sz="2800" dirty="0" smtClean="0">
                <a:sym typeface="Symbol" pitchFamily="18" charset="2"/>
              </a:rPr>
              <a:t> oppure </a:t>
            </a:r>
            <a:r>
              <a:rPr lang="it-IT" altLang="he-IL" sz="2800" dirty="0" smtClean="0">
                <a:solidFill>
                  <a:schemeClr val="accent1"/>
                </a:solidFill>
                <a:sym typeface="Symbol" pitchFamily="18" charset="2"/>
              </a:rPr>
              <a:t>vC</a:t>
            </a:r>
            <a:r>
              <a:rPr lang="it-IT" altLang="he-IL" sz="2800" dirty="0" smtClean="0">
                <a:sym typeface="Symbol" pitchFamily="18" charset="2"/>
              </a:rPr>
              <a:t>.</a:t>
            </a:r>
          </a:p>
        </p:txBody>
      </p:sp>
      <p:sp>
        <p:nvSpPr>
          <p:cNvPr id="126980" name="Oval 4"/>
          <p:cNvSpPr>
            <a:spLocks noChangeArrowheads="1"/>
          </p:cNvSpPr>
          <p:nvPr/>
        </p:nvSpPr>
        <p:spPr bwMode="auto">
          <a:xfrm>
            <a:off x="3200400" y="5334000"/>
            <a:ext cx="457200" cy="457200"/>
          </a:xfrm>
          <a:prstGeom prst="ellipse">
            <a:avLst/>
          </a:prstGeom>
          <a:solidFill>
            <a:srgbClr val="0099CC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6981" name="Oval 5"/>
          <p:cNvSpPr>
            <a:spLocks noChangeArrowheads="1"/>
          </p:cNvSpPr>
          <p:nvPr/>
        </p:nvSpPr>
        <p:spPr bwMode="auto">
          <a:xfrm>
            <a:off x="4572000" y="4724400"/>
            <a:ext cx="457200" cy="457200"/>
          </a:xfrm>
          <a:prstGeom prst="ellipse">
            <a:avLst/>
          </a:prstGeom>
          <a:solidFill>
            <a:srgbClr val="0099CC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6982" name="Oval 6"/>
          <p:cNvSpPr>
            <a:spLocks noChangeArrowheads="1"/>
          </p:cNvSpPr>
          <p:nvPr/>
        </p:nvSpPr>
        <p:spPr bwMode="auto">
          <a:xfrm>
            <a:off x="4953000" y="6021288"/>
            <a:ext cx="457200" cy="457200"/>
          </a:xfrm>
          <a:prstGeom prst="ellipse">
            <a:avLst/>
          </a:prstGeom>
          <a:solidFill>
            <a:srgbClr val="0099CC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6983" name="Oval 7"/>
          <p:cNvSpPr>
            <a:spLocks noChangeArrowheads="1"/>
          </p:cNvSpPr>
          <p:nvPr/>
        </p:nvSpPr>
        <p:spPr bwMode="auto">
          <a:xfrm>
            <a:off x="6019800" y="4953000"/>
            <a:ext cx="457200" cy="457200"/>
          </a:xfrm>
          <a:prstGeom prst="ellipse">
            <a:avLst/>
          </a:prstGeom>
          <a:solidFill>
            <a:srgbClr val="0099CC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6984" name="Oval 8"/>
          <p:cNvSpPr>
            <a:spLocks noChangeArrowheads="1"/>
          </p:cNvSpPr>
          <p:nvPr/>
        </p:nvSpPr>
        <p:spPr bwMode="auto">
          <a:xfrm>
            <a:off x="5638800" y="4114800"/>
            <a:ext cx="457200" cy="457200"/>
          </a:xfrm>
          <a:prstGeom prst="ellipse">
            <a:avLst/>
          </a:prstGeom>
          <a:solidFill>
            <a:srgbClr val="0099CC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6985" name="Oval 9"/>
          <p:cNvSpPr>
            <a:spLocks noChangeArrowheads="1"/>
          </p:cNvSpPr>
          <p:nvPr/>
        </p:nvSpPr>
        <p:spPr bwMode="auto">
          <a:xfrm>
            <a:off x="4038600" y="3886200"/>
            <a:ext cx="457200" cy="457200"/>
          </a:xfrm>
          <a:prstGeom prst="ellipse">
            <a:avLst/>
          </a:prstGeom>
          <a:solidFill>
            <a:srgbClr val="0099CC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6986" name="Oval 10"/>
          <p:cNvSpPr>
            <a:spLocks noChangeArrowheads="1"/>
          </p:cNvSpPr>
          <p:nvPr/>
        </p:nvSpPr>
        <p:spPr bwMode="auto">
          <a:xfrm>
            <a:off x="3200400" y="4555976"/>
            <a:ext cx="457200" cy="457200"/>
          </a:xfrm>
          <a:prstGeom prst="ellipse">
            <a:avLst/>
          </a:prstGeom>
          <a:solidFill>
            <a:srgbClr val="0099CC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26987" name="AutoShape 11"/>
          <p:cNvCxnSpPr>
            <a:cxnSpLocks noChangeShapeType="1"/>
            <a:stCxn id="126980" idx="5"/>
            <a:endCxn id="126982" idx="2"/>
          </p:cNvCxnSpPr>
          <p:nvPr/>
        </p:nvCxnSpPr>
        <p:spPr bwMode="auto">
          <a:xfrm>
            <a:off x="3590645" y="5724245"/>
            <a:ext cx="1362355" cy="52564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988" name="AutoShape 12"/>
          <p:cNvCxnSpPr>
            <a:cxnSpLocks noChangeShapeType="1"/>
            <a:stCxn id="126980" idx="0"/>
            <a:endCxn id="126986" idx="4"/>
          </p:cNvCxnSpPr>
          <p:nvPr/>
        </p:nvCxnSpPr>
        <p:spPr bwMode="auto">
          <a:xfrm flipV="1">
            <a:off x="3429000" y="5013176"/>
            <a:ext cx="0" cy="3208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989" name="AutoShape 13"/>
          <p:cNvCxnSpPr>
            <a:cxnSpLocks noChangeShapeType="1"/>
            <a:stCxn id="126986" idx="6"/>
            <a:endCxn id="126981" idx="2"/>
          </p:cNvCxnSpPr>
          <p:nvPr/>
        </p:nvCxnSpPr>
        <p:spPr bwMode="auto">
          <a:xfrm>
            <a:off x="3657600" y="4784576"/>
            <a:ext cx="914400" cy="1684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990" name="AutoShape 14"/>
          <p:cNvCxnSpPr>
            <a:cxnSpLocks noChangeShapeType="1"/>
            <a:stCxn id="126981" idx="0"/>
            <a:endCxn id="126985" idx="5"/>
          </p:cNvCxnSpPr>
          <p:nvPr/>
        </p:nvCxnSpPr>
        <p:spPr bwMode="auto">
          <a:xfrm flipH="1" flipV="1">
            <a:off x="4429125" y="4276725"/>
            <a:ext cx="371475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991" name="AutoShape 15"/>
          <p:cNvCxnSpPr>
            <a:cxnSpLocks noChangeShapeType="1"/>
            <a:stCxn id="126981" idx="5"/>
            <a:endCxn id="126982" idx="0"/>
          </p:cNvCxnSpPr>
          <p:nvPr/>
        </p:nvCxnSpPr>
        <p:spPr bwMode="auto">
          <a:xfrm>
            <a:off x="4962245" y="5114645"/>
            <a:ext cx="219355" cy="90664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992" name="AutoShape 16"/>
          <p:cNvCxnSpPr>
            <a:cxnSpLocks noChangeShapeType="1"/>
            <a:stCxn id="126985" idx="6"/>
            <a:endCxn id="126984" idx="2"/>
          </p:cNvCxnSpPr>
          <p:nvPr/>
        </p:nvCxnSpPr>
        <p:spPr bwMode="auto">
          <a:xfrm>
            <a:off x="4495800" y="4114800"/>
            <a:ext cx="1143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993" name="AutoShape 17"/>
          <p:cNvCxnSpPr>
            <a:cxnSpLocks noChangeShapeType="1"/>
            <a:stCxn id="126984" idx="4"/>
            <a:endCxn id="126983" idx="0"/>
          </p:cNvCxnSpPr>
          <p:nvPr/>
        </p:nvCxnSpPr>
        <p:spPr bwMode="auto">
          <a:xfrm>
            <a:off x="5867400" y="4572000"/>
            <a:ext cx="3810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994" name="AutoShape 18"/>
          <p:cNvCxnSpPr>
            <a:cxnSpLocks noChangeShapeType="1"/>
            <a:stCxn id="126983" idx="2"/>
            <a:endCxn id="126981" idx="6"/>
          </p:cNvCxnSpPr>
          <p:nvPr/>
        </p:nvCxnSpPr>
        <p:spPr bwMode="auto">
          <a:xfrm flipH="1" flipV="1">
            <a:off x="5029200" y="4953000"/>
            <a:ext cx="9906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995" name="AutoShape 19"/>
          <p:cNvCxnSpPr>
            <a:cxnSpLocks noChangeShapeType="1"/>
            <a:stCxn id="126983" idx="3"/>
            <a:endCxn id="126982" idx="6"/>
          </p:cNvCxnSpPr>
          <p:nvPr/>
        </p:nvCxnSpPr>
        <p:spPr bwMode="auto">
          <a:xfrm flipH="1">
            <a:off x="5410200" y="5343245"/>
            <a:ext cx="676555" cy="90664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26996" name="AutoShape 20"/>
          <p:cNvCxnSpPr>
            <a:cxnSpLocks noChangeShapeType="1"/>
            <a:stCxn id="126986" idx="5"/>
            <a:endCxn id="126982" idx="1"/>
          </p:cNvCxnSpPr>
          <p:nvPr/>
        </p:nvCxnSpPr>
        <p:spPr bwMode="auto">
          <a:xfrm>
            <a:off x="3590645" y="4946221"/>
            <a:ext cx="1429310" cy="114202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6998" name="Oval 22"/>
          <p:cNvSpPr>
            <a:spLocks noChangeArrowheads="1"/>
          </p:cNvSpPr>
          <p:nvPr/>
        </p:nvSpPr>
        <p:spPr bwMode="auto">
          <a:xfrm>
            <a:off x="4953000" y="60198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6999" name="Oval 23"/>
          <p:cNvSpPr>
            <a:spLocks noChangeArrowheads="1"/>
          </p:cNvSpPr>
          <p:nvPr/>
        </p:nvSpPr>
        <p:spPr bwMode="auto">
          <a:xfrm>
            <a:off x="3200400" y="4555976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7000" name="Oval 24"/>
          <p:cNvSpPr>
            <a:spLocks noChangeArrowheads="1"/>
          </p:cNvSpPr>
          <p:nvPr/>
        </p:nvSpPr>
        <p:spPr bwMode="auto">
          <a:xfrm>
            <a:off x="4038600" y="3892253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7001" name="Oval 25"/>
          <p:cNvSpPr>
            <a:spLocks noChangeArrowheads="1"/>
          </p:cNvSpPr>
          <p:nvPr/>
        </p:nvSpPr>
        <p:spPr bwMode="auto">
          <a:xfrm>
            <a:off x="6012160" y="4941168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359" name="Text Box 26"/>
          <p:cNvSpPr txBox="1">
            <a:spLocks noChangeArrowheads="1"/>
          </p:cNvSpPr>
          <p:nvPr/>
        </p:nvSpPr>
        <p:spPr bwMode="auto">
          <a:xfrm>
            <a:off x="2382838" y="3659188"/>
            <a:ext cx="14382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accent2"/>
                </a:solidFill>
                <a:latin typeface="Comic Sans MS" pitchFamily="48" charset="0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Comic Sans MS" pitchFamily="48" charset="0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Comic Sans MS" pitchFamily="4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Comic Sans MS" pitchFamily="48" charset="0"/>
              </a:defRPr>
            </a:lvl9pPr>
          </a:lstStyle>
          <a:p>
            <a:r>
              <a:rPr lang="it-IT" altLang="en-US" i="1" u="sng" dirty="0" smtClean="0">
                <a:solidFill>
                  <a:srgbClr val="4D4D4D"/>
                </a:solidFill>
              </a:rPr>
              <a:t>Esempio</a:t>
            </a:r>
            <a:r>
              <a:rPr lang="en-US" altLang="en-US" i="1" dirty="0" smtClean="0">
                <a:solidFill>
                  <a:srgbClr val="4D4D4D"/>
                </a:solidFill>
              </a:rPr>
              <a:t>:</a:t>
            </a:r>
            <a:endParaRPr lang="en-US" altLang="he-IL" i="1" dirty="0">
              <a:solidFill>
                <a:srgbClr val="4D4D4D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C88E6-3CA7-4152-AADD-37A56BC3AC1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37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83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 sz="4000" dirty="0" smtClean="0">
                <a:solidFill>
                  <a:srgbClr val="3366FF"/>
                </a:solidFill>
              </a:rPr>
              <a:t>Un </a:t>
            </a:r>
            <a:r>
              <a:rPr lang="it-IT" altLang="he-IL" sz="4000" dirty="0" smtClean="0">
                <a:solidFill>
                  <a:srgbClr val="3366FF"/>
                </a:solidFill>
              </a:rPr>
              <a:t>algoritmo di </a:t>
            </a:r>
            <a:r>
              <a:rPr lang="en-US" altLang="he-IL" sz="4000" dirty="0" smtClean="0">
                <a:solidFill>
                  <a:srgbClr val="3366FF"/>
                </a:solidFill>
              </a:rPr>
              <a:t>2-approssimazione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133600"/>
            <a:ext cx="7239000" cy="3656013"/>
          </a:xfrm>
          <a:ln>
            <a:solidFill>
              <a:srgbClr val="0099CC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it-IT" altLang="en-US" sz="2800" dirty="0" smtClean="0">
                <a:solidFill>
                  <a:schemeClr val="accent1"/>
                </a:solidFill>
              </a:rPr>
              <a:t>C </a:t>
            </a:r>
            <a:r>
              <a:rPr lang="it-IT" altLang="en-US" sz="2800" dirty="0" smtClean="0">
                <a:solidFill>
                  <a:schemeClr val="accent1"/>
                </a:solidFill>
                <a:sym typeface="Symbol" pitchFamily="18" charset="2"/>
              </a:rPr>
              <a:t> </a:t>
            </a:r>
            <a:endParaRPr lang="it-IT" altLang="en-US" sz="2800" dirty="0" smtClean="0">
              <a:sym typeface="Symbol" pitchFamily="18" charset="2"/>
            </a:endParaRPr>
          </a:p>
          <a:p>
            <a:pPr>
              <a:spcBef>
                <a:spcPct val="0"/>
              </a:spcBef>
            </a:pPr>
            <a:r>
              <a:rPr lang="it-IT" altLang="en-US" sz="2800" dirty="0" smtClean="0">
                <a:solidFill>
                  <a:schemeClr val="accent1"/>
                </a:solidFill>
                <a:sym typeface="Symbol" pitchFamily="18" charset="2"/>
              </a:rPr>
              <a:t>E’  E</a:t>
            </a:r>
            <a:endParaRPr lang="it-IT" altLang="en-US" sz="2800" dirty="0" smtClean="0">
              <a:sym typeface="Symbol" pitchFamily="18" charset="2"/>
            </a:endParaRPr>
          </a:p>
          <a:p>
            <a:pPr>
              <a:spcBef>
                <a:spcPct val="0"/>
              </a:spcBef>
            </a:pPr>
            <a:r>
              <a:rPr lang="it-IT" altLang="en-US" sz="2800" b="1" dirty="0" err="1" smtClean="0">
                <a:sym typeface="Symbol" pitchFamily="18" charset="2"/>
              </a:rPr>
              <a:t>while</a:t>
            </a:r>
            <a:r>
              <a:rPr lang="it-IT" altLang="en-US" sz="2800" dirty="0" smtClean="0">
                <a:sym typeface="Symbol" pitchFamily="18" charset="2"/>
              </a:rPr>
              <a:t> </a:t>
            </a:r>
            <a:r>
              <a:rPr lang="it-IT" altLang="en-US" sz="2800" dirty="0" smtClean="0">
                <a:solidFill>
                  <a:schemeClr val="accent1"/>
                </a:solidFill>
                <a:sym typeface="Symbol" pitchFamily="18" charset="2"/>
              </a:rPr>
              <a:t>E’  </a:t>
            </a:r>
            <a:r>
              <a:rPr lang="it-IT" altLang="en-US" sz="2800" dirty="0" smtClean="0">
                <a:sym typeface="Symbol" pitchFamily="18" charset="2"/>
              </a:rPr>
              <a:t> </a:t>
            </a:r>
          </a:p>
          <a:p>
            <a:pPr lvl="1">
              <a:spcBef>
                <a:spcPct val="0"/>
              </a:spcBef>
            </a:pPr>
            <a:r>
              <a:rPr lang="it-IT" altLang="he-IL" b="1" dirty="0" smtClean="0">
                <a:sym typeface="Symbol" pitchFamily="18" charset="2"/>
              </a:rPr>
              <a:t>do</a:t>
            </a:r>
            <a:r>
              <a:rPr lang="it-IT" altLang="he-IL" dirty="0" smtClean="0">
                <a:sym typeface="Symbol" pitchFamily="18" charset="2"/>
              </a:rPr>
              <a:t> sia </a:t>
            </a:r>
            <a:r>
              <a:rPr lang="it-IT" altLang="he-IL" dirty="0" smtClean="0">
                <a:solidFill>
                  <a:schemeClr val="accent1"/>
                </a:solidFill>
                <a:sym typeface="Symbol" pitchFamily="18" charset="2"/>
              </a:rPr>
              <a:t>(u,v)</a:t>
            </a:r>
            <a:r>
              <a:rPr lang="it-IT" altLang="he-IL" dirty="0" smtClean="0">
                <a:sym typeface="Symbol" pitchFamily="18" charset="2"/>
              </a:rPr>
              <a:t> un arco arbitrario di </a:t>
            </a:r>
            <a:r>
              <a:rPr lang="it-IT" altLang="he-IL" dirty="0" smtClean="0">
                <a:solidFill>
                  <a:schemeClr val="accent1"/>
                </a:solidFill>
                <a:sym typeface="Symbol" pitchFamily="18" charset="2"/>
              </a:rPr>
              <a:t>E’</a:t>
            </a:r>
          </a:p>
          <a:p>
            <a:pPr lvl="1">
              <a:spcBef>
                <a:spcPct val="0"/>
              </a:spcBef>
            </a:pPr>
            <a:r>
              <a:rPr lang="it-IT" altLang="he-IL" dirty="0" smtClean="0">
                <a:sym typeface="Symbol" pitchFamily="18" charset="2"/>
              </a:rPr>
              <a:t>     </a:t>
            </a:r>
            <a:r>
              <a:rPr lang="it-IT" altLang="he-IL" dirty="0" smtClean="0">
                <a:solidFill>
                  <a:schemeClr val="accent1"/>
                </a:solidFill>
                <a:sym typeface="Symbol" pitchFamily="18" charset="2"/>
              </a:rPr>
              <a:t>C </a:t>
            </a:r>
            <a:r>
              <a:rPr lang="it-IT" altLang="en-US" dirty="0" smtClean="0">
                <a:solidFill>
                  <a:schemeClr val="accent1"/>
                </a:solidFill>
                <a:sym typeface="Symbol" pitchFamily="18" charset="2"/>
              </a:rPr>
              <a:t> C  {u,v}</a:t>
            </a:r>
          </a:p>
          <a:p>
            <a:pPr lvl="1">
              <a:spcBef>
                <a:spcPct val="0"/>
              </a:spcBef>
            </a:pPr>
            <a:r>
              <a:rPr lang="it-IT" altLang="en-US" dirty="0" smtClean="0">
                <a:sym typeface="Symbol" pitchFamily="18" charset="2"/>
              </a:rPr>
              <a:t>     rimuovi da </a:t>
            </a:r>
            <a:r>
              <a:rPr lang="it-IT" altLang="en-US" dirty="0" smtClean="0">
                <a:solidFill>
                  <a:schemeClr val="accent1"/>
                </a:solidFill>
                <a:sym typeface="Symbol" pitchFamily="18" charset="2"/>
              </a:rPr>
              <a:t>E’</a:t>
            </a:r>
            <a:r>
              <a:rPr lang="it-IT" altLang="en-US" dirty="0" smtClean="0">
                <a:sym typeface="Symbol" pitchFamily="18" charset="2"/>
              </a:rPr>
              <a:t> ogni arco incidente a </a:t>
            </a:r>
            <a:r>
              <a:rPr lang="it-IT" altLang="en-US" dirty="0" smtClean="0">
                <a:solidFill>
                  <a:schemeClr val="accent1"/>
                </a:solidFill>
                <a:sym typeface="Symbol" pitchFamily="18" charset="2"/>
              </a:rPr>
              <a:t>u</a:t>
            </a:r>
            <a:r>
              <a:rPr lang="it-IT" altLang="en-US" dirty="0" smtClean="0">
                <a:sym typeface="Symbol" pitchFamily="18" charset="2"/>
              </a:rPr>
              <a:t> oppure a </a:t>
            </a:r>
            <a:r>
              <a:rPr lang="it-IT" altLang="en-US" dirty="0" smtClean="0">
                <a:solidFill>
                  <a:schemeClr val="accent1"/>
                </a:solidFill>
                <a:sym typeface="Symbol" pitchFamily="18" charset="2"/>
              </a:rPr>
              <a:t>v</a:t>
            </a:r>
            <a:r>
              <a:rPr lang="it-IT" altLang="en-US" dirty="0" smtClean="0">
                <a:sym typeface="Symbol" pitchFamily="18" charset="2"/>
              </a:rPr>
              <a:t>.</a:t>
            </a:r>
          </a:p>
          <a:p>
            <a:pPr>
              <a:spcBef>
                <a:spcPct val="0"/>
              </a:spcBef>
            </a:pPr>
            <a:r>
              <a:rPr lang="it-IT" altLang="he-IL" sz="2800" dirty="0" err="1" smtClean="0">
                <a:sym typeface="Symbol" pitchFamily="18" charset="2"/>
              </a:rPr>
              <a:t>return</a:t>
            </a:r>
            <a:r>
              <a:rPr lang="it-IT" altLang="he-IL" sz="2800" dirty="0" smtClean="0">
                <a:sym typeface="Symbol" pitchFamily="18" charset="2"/>
              </a:rPr>
              <a:t> </a:t>
            </a:r>
            <a:r>
              <a:rPr lang="it-IT" altLang="he-IL" sz="2800" dirty="0" smtClean="0">
                <a:solidFill>
                  <a:schemeClr val="accent1"/>
                </a:solidFill>
                <a:sym typeface="Symbol" pitchFamily="18" charset="2"/>
              </a:rPr>
              <a:t>C</a:t>
            </a:r>
            <a:r>
              <a:rPr lang="it-IT" altLang="he-IL" sz="2800" dirty="0" smtClean="0">
                <a:sym typeface="Symbol" pitchFamily="18" charset="2"/>
              </a:rPr>
              <a:t>.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C88E6-3CA7-4152-AADD-37A56BC3AC1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38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77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 sz="4000" dirty="0">
                <a:solidFill>
                  <a:srgbClr val="3366FF"/>
                </a:solidFill>
              </a:rPr>
              <a:t>Demo</a:t>
            </a:r>
          </a:p>
        </p:txBody>
      </p:sp>
      <p:sp>
        <p:nvSpPr>
          <p:cNvPr id="130051" name="Oval 3"/>
          <p:cNvSpPr>
            <a:spLocks noChangeArrowheads="1"/>
          </p:cNvSpPr>
          <p:nvPr/>
        </p:nvSpPr>
        <p:spPr bwMode="auto">
          <a:xfrm>
            <a:off x="2895600" y="3962400"/>
            <a:ext cx="457200" cy="457200"/>
          </a:xfrm>
          <a:prstGeom prst="ellipse">
            <a:avLst/>
          </a:prstGeom>
          <a:solidFill>
            <a:srgbClr val="0099CC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0052" name="Oval 4"/>
          <p:cNvSpPr>
            <a:spLocks noChangeArrowheads="1"/>
          </p:cNvSpPr>
          <p:nvPr/>
        </p:nvSpPr>
        <p:spPr bwMode="auto">
          <a:xfrm>
            <a:off x="4267200" y="3352800"/>
            <a:ext cx="457200" cy="457200"/>
          </a:xfrm>
          <a:prstGeom prst="ellipse">
            <a:avLst/>
          </a:prstGeom>
          <a:solidFill>
            <a:srgbClr val="0099CC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0053" name="Oval 5"/>
          <p:cNvSpPr>
            <a:spLocks noChangeArrowheads="1"/>
          </p:cNvSpPr>
          <p:nvPr/>
        </p:nvSpPr>
        <p:spPr bwMode="auto">
          <a:xfrm>
            <a:off x="4648200" y="4648200"/>
            <a:ext cx="457200" cy="457200"/>
          </a:xfrm>
          <a:prstGeom prst="ellipse">
            <a:avLst/>
          </a:prstGeom>
          <a:solidFill>
            <a:srgbClr val="0099CC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0054" name="Oval 6"/>
          <p:cNvSpPr>
            <a:spLocks noChangeArrowheads="1"/>
          </p:cNvSpPr>
          <p:nvPr/>
        </p:nvSpPr>
        <p:spPr bwMode="auto">
          <a:xfrm>
            <a:off x="5715000" y="3581400"/>
            <a:ext cx="457200" cy="457200"/>
          </a:xfrm>
          <a:prstGeom prst="ellipse">
            <a:avLst/>
          </a:prstGeom>
          <a:solidFill>
            <a:srgbClr val="0099CC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0055" name="Oval 7"/>
          <p:cNvSpPr>
            <a:spLocks noChangeArrowheads="1"/>
          </p:cNvSpPr>
          <p:nvPr/>
        </p:nvSpPr>
        <p:spPr bwMode="auto">
          <a:xfrm>
            <a:off x="5334000" y="2743200"/>
            <a:ext cx="457200" cy="457200"/>
          </a:xfrm>
          <a:prstGeom prst="ellipse">
            <a:avLst/>
          </a:prstGeom>
          <a:solidFill>
            <a:srgbClr val="0099CC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0056" name="Oval 8"/>
          <p:cNvSpPr>
            <a:spLocks noChangeArrowheads="1"/>
          </p:cNvSpPr>
          <p:nvPr/>
        </p:nvSpPr>
        <p:spPr bwMode="auto">
          <a:xfrm>
            <a:off x="3733800" y="2514600"/>
            <a:ext cx="457200" cy="457200"/>
          </a:xfrm>
          <a:prstGeom prst="ellipse">
            <a:avLst/>
          </a:prstGeom>
          <a:solidFill>
            <a:srgbClr val="0099CC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0057" name="Oval 9"/>
          <p:cNvSpPr>
            <a:spLocks noChangeArrowheads="1"/>
          </p:cNvSpPr>
          <p:nvPr/>
        </p:nvSpPr>
        <p:spPr bwMode="auto">
          <a:xfrm>
            <a:off x="2895600" y="3200400"/>
            <a:ext cx="457200" cy="457200"/>
          </a:xfrm>
          <a:prstGeom prst="ellipse">
            <a:avLst/>
          </a:prstGeom>
          <a:solidFill>
            <a:srgbClr val="0099CC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30058" name="AutoShape 10"/>
          <p:cNvCxnSpPr>
            <a:cxnSpLocks noChangeShapeType="1"/>
            <a:stCxn id="130051" idx="5"/>
            <a:endCxn id="130053" idx="2"/>
          </p:cNvCxnSpPr>
          <p:nvPr/>
        </p:nvCxnSpPr>
        <p:spPr bwMode="auto">
          <a:xfrm>
            <a:off x="3286125" y="4352925"/>
            <a:ext cx="13620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0059" name="AutoShape 11"/>
          <p:cNvCxnSpPr>
            <a:cxnSpLocks noChangeShapeType="1"/>
            <a:stCxn id="130051" idx="0"/>
            <a:endCxn id="130057" idx="4"/>
          </p:cNvCxnSpPr>
          <p:nvPr/>
        </p:nvCxnSpPr>
        <p:spPr bwMode="auto">
          <a:xfrm flipV="1">
            <a:off x="3124200" y="36576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0060" name="AutoShape 12"/>
          <p:cNvCxnSpPr>
            <a:cxnSpLocks noChangeShapeType="1"/>
            <a:stCxn id="130057" idx="6"/>
            <a:endCxn id="130052" idx="2"/>
          </p:cNvCxnSpPr>
          <p:nvPr/>
        </p:nvCxnSpPr>
        <p:spPr bwMode="auto">
          <a:xfrm>
            <a:off x="3352800" y="3429000"/>
            <a:ext cx="9144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0061" name="AutoShape 13"/>
          <p:cNvCxnSpPr>
            <a:cxnSpLocks noChangeShapeType="1"/>
            <a:stCxn id="130052" idx="0"/>
            <a:endCxn id="130056" idx="5"/>
          </p:cNvCxnSpPr>
          <p:nvPr/>
        </p:nvCxnSpPr>
        <p:spPr bwMode="auto">
          <a:xfrm flipH="1" flipV="1">
            <a:off x="4124325" y="2905125"/>
            <a:ext cx="371475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0062" name="AutoShape 14"/>
          <p:cNvCxnSpPr>
            <a:cxnSpLocks noChangeShapeType="1"/>
            <a:stCxn id="130052" idx="5"/>
            <a:endCxn id="130053" idx="0"/>
          </p:cNvCxnSpPr>
          <p:nvPr/>
        </p:nvCxnSpPr>
        <p:spPr bwMode="auto">
          <a:xfrm>
            <a:off x="4657725" y="3743325"/>
            <a:ext cx="219075" cy="904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0063" name="AutoShape 15"/>
          <p:cNvCxnSpPr>
            <a:cxnSpLocks noChangeShapeType="1"/>
            <a:stCxn id="130056" idx="6"/>
            <a:endCxn id="130055" idx="2"/>
          </p:cNvCxnSpPr>
          <p:nvPr/>
        </p:nvCxnSpPr>
        <p:spPr bwMode="auto">
          <a:xfrm>
            <a:off x="4191000" y="2743200"/>
            <a:ext cx="1143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0064" name="AutoShape 16"/>
          <p:cNvCxnSpPr>
            <a:cxnSpLocks noChangeShapeType="1"/>
            <a:stCxn id="130055" idx="4"/>
            <a:endCxn id="130054" idx="0"/>
          </p:cNvCxnSpPr>
          <p:nvPr/>
        </p:nvCxnSpPr>
        <p:spPr bwMode="auto">
          <a:xfrm>
            <a:off x="5562600" y="3200400"/>
            <a:ext cx="3810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0065" name="AutoShape 17"/>
          <p:cNvCxnSpPr>
            <a:cxnSpLocks noChangeShapeType="1"/>
            <a:stCxn id="130054" idx="2"/>
            <a:endCxn id="130052" idx="6"/>
          </p:cNvCxnSpPr>
          <p:nvPr/>
        </p:nvCxnSpPr>
        <p:spPr bwMode="auto">
          <a:xfrm flipH="1" flipV="1">
            <a:off x="4724400" y="3581400"/>
            <a:ext cx="9906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0066" name="AutoShape 18"/>
          <p:cNvCxnSpPr>
            <a:cxnSpLocks noChangeShapeType="1"/>
            <a:stCxn id="130054" idx="3"/>
            <a:endCxn id="130053" idx="6"/>
          </p:cNvCxnSpPr>
          <p:nvPr/>
        </p:nvCxnSpPr>
        <p:spPr bwMode="auto">
          <a:xfrm flipH="1">
            <a:off x="5105400" y="3971925"/>
            <a:ext cx="676275" cy="904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0067" name="AutoShape 19"/>
          <p:cNvCxnSpPr>
            <a:cxnSpLocks noChangeShapeType="1"/>
            <a:stCxn id="130057" idx="5"/>
            <a:endCxn id="130053" idx="1"/>
          </p:cNvCxnSpPr>
          <p:nvPr/>
        </p:nvCxnSpPr>
        <p:spPr bwMode="auto">
          <a:xfrm>
            <a:off x="3286125" y="3590925"/>
            <a:ext cx="1428750" cy="1123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0068" name="AutoShape 20"/>
          <p:cNvCxnSpPr>
            <a:cxnSpLocks noChangeShapeType="1"/>
            <a:stCxn id="130057" idx="5"/>
            <a:endCxn id="130053" idx="1"/>
          </p:cNvCxnSpPr>
          <p:nvPr/>
        </p:nvCxnSpPr>
        <p:spPr bwMode="auto">
          <a:xfrm>
            <a:off x="3286125" y="3590925"/>
            <a:ext cx="1428750" cy="1123950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/>
          </a:ln>
          <a:effectLst/>
        </p:spPr>
      </p:cxnSp>
      <p:sp>
        <p:nvSpPr>
          <p:cNvPr id="130070" name="Oval 22"/>
          <p:cNvSpPr>
            <a:spLocks noChangeArrowheads="1"/>
          </p:cNvSpPr>
          <p:nvPr/>
        </p:nvSpPr>
        <p:spPr bwMode="auto">
          <a:xfrm>
            <a:off x="2819400" y="3124200"/>
            <a:ext cx="609600" cy="609600"/>
          </a:xfrm>
          <a:prstGeom prst="ellipse">
            <a:avLst/>
          </a:prstGeom>
          <a:noFill/>
          <a:ln w="9525">
            <a:solidFill>
              <a:srgbClr val="00B05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0071" name="Oval 23"/>
          <p:cNvSpPr>
            <a:spLocks noChangeArrowheads="1"/>
          </p:cNvSpPr>
          <p:nvPr/>
        </p:nvSpPr>
        <p:spPr bwMode="auto">
          <a:xfrm>
            <a:off x="4572000" y="4572000"/>
            <a:ext cx="609600" cy="609600"/>
          </a:xfrm>
          <a:prstGeom prst="ellipse">
            <a:avLst/>
          </a:prstGeom>
          <a:noFill/>
          <a:ln w="9525">
            <a:solidFill>
              <a:srgbClr val="00B05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0072" name="Line 24"/>
          <p:cNvSpPr>
            <a:spLocks noChangeShapeType="1"/>
          </p:cNvSpPr>
          <p:nvPr/>
        </p:nvSpPr>
        <p:spPr bwMode="auto">
          <a:xfrm flipH="1">
            <a:off x="3657600" y="4419600"/>
            <a:ext cx="152400" cy="228600"/>
          </a:xfrm>
          <a:prstGeom prst="line">
            <a:avLst/>
          </a:prstGeom>
          <a:noFill/>
          <a:ln w="76200" cmpd="tri">
            <a:solidFill>
              <a:srgbClr val="FF505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0073" name="Line 25"/>
          <p:cNvSpPr>
            <a:spLocks noChangeShapeType="1"/>
          </p:cNvSpPr>
          <p:nvPr/>
        </p:nvSpPr>
        <p:spPr bwMode="auto">
          <a:xfrm flipH="1">
            <a:off x="4572000" y="4114800"/>
            <a:ext cx="304800" cy="76200"/>
          </a:xfrm>
          <a:prstGeom prst="line">
            <a:avLst/>
          </a:prstGeom>
          <a:noFill/>
          <a:ln w="76200" cmpd="tri">
            <a:solidFill>
              <a:srgbClr val="FF505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0074" name="Line 26"/>
          <p:cNvSpPr>
            <a:spLocks noChangeShapeType="1"/>
          </p:cNvSpPr>
          <p:nvPr/>
        </p:nvSpPr>
        <p:spPr bwMode="auto">
          <a:xfrm flipH="1" flipV="1">
            <a:off x="5334000" y="4343400"/>
            <a:ext cx="304800" cy="76200"/>
          </a:xfrm>
          <a:prstGeom prst="line">
            <a:avLst/>
          </a:prstGeom>
          <a:noFill/>
          <a:ln w="76200" cmpd="tri">
            <a:solidFill>
              <a:srgbClr val="FF505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0075" name="Line 27"/>
          <p:cNvSpPr>
            <a:spLocks noChangeShapeType="1"/>
          </p:cNvSpPr>
          <p:nvPr/>
        </p:nvSpPr>
        <p:spPr bwMode="auto">
          <a:xfrm flipH="1">
            <a:off x="2971800" y="3886200"/>
            <a:ext cx="304800" cy="0"/>
          </a:xfrm>
          <a:prstGeom prst="line">
            <a:avLst/>
          </a:prstGeom>
          <a:noFill/>
          <a:ln w="76200" cmpd="tri">
            <a:solidFill>
              <a:srgbClr val="FF505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0076" name="Line 28"/>
          <p:cNvSpPr>
            <a:spLocks noChangeShapeType="1"/>
          </p:cNvSpPr>
          <p:nvPr/>
        </p:nvSpPr>
        <p:spPr bwMode="auto">
          <a:xfrm flipH="1">
            <a:off x="3657600" y="3352800"/>
            <a:ext cx="152400" cy="228600"/>
          </a:xfrm>
          <a:prstGeom prst="line">
            <a:avLst/>
          </a:prstGeom>
          <a:noFill/>
          <a:ln w="76200" cmpd="tri">
            <a:solidFill>
              <a:srgbClr val="FF505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30077" name="AutoShape 29"/>
          <p:cNvCxnSpPr>
            <a:cxnSpLocks noChangeShapeType="1"/>
            <a:stCxn id="130055" idx="4"/>
            <a:endCxn id="130054" idx="0"/>
          </p:cNvCxnSpPr>
          <p:nvPr/>
        </p:nvCxnSpPr>
        <p:spPr bwMode="auto">
          <a:xfrm>
            <a:off x="5562600" y="3200400"/>
            <a:ext cx="381000" cy="381000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/>
          </a:ln>
          <a:effectLst/>
        </p:spPr>
      </p:cxnSp>
      <p:sp>
        <p:nvSpPr>
          <p:cNvPr id="130079" name="Oval 31"/>
          <p:cNvSpPr>
            <a:spLocks noChangeArrowheads="1"/>
          </p:cNvSpPr>
          <p:nvPr/>
        </p:nvSpPr>
        <p:spPr bwMode="auto">
          <a:xfrm>
            <a:off x="5638800" y="3505200"/>
            <a:ext cx="609600" cy="609600"/>
          </a:xfrm>
          <a:prstGeom prst="ellipse">
            <a:avLst/>
          </a:prstGeom>
          <a:noFill/>
          <a:ln w="9525">
            <a:solidFill>
              <a:srgbClr val="00B05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0080" name="Oval 32"/>
          <p:cNvSpPr>
            <a:spLocks noChangeArrowheads="1"/>
          </p:cNvSpPr>
          <p:nvPr/>
        </p:nvSpPr>
        <p:spPr bwMode="auto">
          <a:xfrm>
            <a:off x="5257800" y="2667000"/>
            <a:ext cx="609600" cy="609600"/>
          </a:xfrm>
          <a:prstGeom prst="ellipse">
            <a:avLst/>
          </a:prstGeom>
          <a:noFill/>
          <a:ln w="9525">
            <a:solidFill>
              <a:srgbClr val="00B05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0081" name="Line 33"/>
          <p:cNvSpPr>
            <a:spLocks noChangeShapeType="1"/>
          </p:cNvSpPr>
          <p:nvPr/>
        </p:nvSpPr>
        <p:spPr bwMode="auto">
          <a:xfrm flipV="1">
            <a:off x="5105400" y="3505200"/>
            <a:ext cx="76200" cy="304800"/>
          </a:xfrm>
          <a:prstGeom prst="line">
            <a:avLst/>
          </a:prstGeom>
          <a:noFill/>
          <a:ln w="76200" cmpd="tri">
            <a:solidFill>
              <a:srgbClr val="FF505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0082" name="Line 34"/>
          <p:cNvSpPr>
            <a:spLocks noChangeShapeType="1"/>
          </p:cNvSpPr>
          <p:nvPr/>
        </p:nvSpPr>
        <p:spPr bwMode="auto">
          <a:xfrm flipV="1">
            <a:off x="4876800" y="2743200"/>
            <a:ext cx="76200" cy="304800"/>
          </a:xfrm>
          <a:prstGeom prst="line">
            <a:avLst/>
          </a:prstGeom>
          <a:noFill/>
          <a:ln w="76200" cmpd="tri">
            <a:solidFill>
              <a:srgbClr val="FF505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30083" name="AutoShape 35"/>
          <p:cNvCxnSpPr>
            <a:cxnSpLocks noChangeShapeType="1"/>
            <a:stCxn id="130052" idx="0"/>
            <a:endCxn id="130056" idx="5"/>
          </p:cNvCxnSpPr>
          <p:nvPr/>
        </p:nvCxnSpPr>
        <p:spPr bwMode="auto">
          <a:xfrm flipH="1" flipV="1">
            <a:off x="4124325" y="2905125"/>
            <a:ext cx="371475" cy="44767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/>
          </a:ln>
          <a:effectLst/>
        </p:spPr>
      </p:cxnSp>
      <p:sp>
        <p:nvSpPr>
          <p:cNvPr id="130085" name="Oval 37"/>
          <p:cNvSpPr>
            <a:spLocks noChangeArrowheads="1"/>
          </p:cNvSpPr>
          <p:nvPr/>
        </p:nvSpPr>
        <p:spPr bwMode="auto">
          <a:xfrm>
            <a:off x="3657600" y="2438400"/>
            <a:ext cx="609600" cy="609600"/>
          </a:xfrm>
          <a:prstGeom prst="ellipse">
            <a:avLst/>
          </a:prstGeom>
          <a:noFill/>
          <a:ln w="9525">
            <a:solidFill>
              <a:srgbClr val="00B05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0086" name="Oval 38"/>
          <p:cNvSpPr>
            <a:spLocks noChangeArrowheads="1"/>
          </p:cNvSpPr>
          <p:nvPr/>
        </p:nvSpPr>
        <p:spPr bwMode="auto">
          <a:xfrm>
            <a:off x="4191000" y="3276600"/>
            <a:ext cx="609600" cy="609600"/>
          </a:xfrm>
          <a:prstGeom prst="ellipse">
            <a:avLst/>
          </a:prstGeom>
          <a:noFill/>
          <a:ln w="9525">
            <a:solidFill>
              <a:srgbClr val="00B05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E34B3F-28CE-4904-8FA0-39585B16CB5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39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0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1pPr>
            <a:lvl2pPr marL="742950" indent="-28575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2pPr>
            <a:lvl3pPr marL="11430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3pPr>
            <a:lvl4pPr marL="16002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4pPr>
            <a:lvl5pPr marL="20574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9pPr>
          </a:lstStyle>
          <a:p>
            <a:fld id="{28F1B266-B3A3-4EA5-B5EA-64F7829A4F16}" type="slidenum">
              <a:rPr lang="it-IT" altLang="it-IT" sz="1400" smtClean="0">
                <a:solidFill>
                  <a:srgbClr val="FFFFFF"/>
                </a:solidFill>
              </a:rPr>
              <a:pPr/>
              <a:t>4</a:t>
            </a:fld>
            <a:endParaRPr lang="it-IT" altLang="it-IT" sz="1400" smtClean="0">
              <a:solidFill>
                <a:srgbClr val="FFFFFF"/>
              </a:solidFill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Esempi su un array di 9 elementi</a:t>
            </a: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6588125" y="1916113"/>
            <a:ext cx="2376488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it-IT" altLang="it-IT" sz="2800" smtClean="0">
                <a:solidFill>
                  <a:srgbClr val="FFFFFF"/>
                </a:solidFill>
                <a:sym typeface="Symbol" pitchFamily="18" charset="2"/>
              </a:rPr>
              <a:t>Cerca 2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it-IT" altLang="it-IT" sz="2800" smtClean="0">
              <a:solidFill>
                <a:srgbClr val="FFFFFF"/>
              </a:solidFill>
              <a:sym typeface="Symbol" pitchFamily="18" charset="2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it-IT" altLang="it-IT" sz="2800" smtClean="0">
                <a:solidFill>
                  <a:srgbClr val="FFFFFF"/>
                </a:solidFill>
                <a:sym typeface="Symbol" pitchFamily="18" charset="2"/>
              </a:rPr>
              <a:t>Cerca 1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it-IT" altLang="it-IT" sz="2800" smtClean="0">
              <a:solidFill>
                <a:srgbClr val="FFFFFF"/>
              </a:solidFill>
              <a:sym typeface="Symbol" pitchFamily="18" charset="2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it-IT" altLang="it-IT" sz="2800" smtClean="0">
                <a:solidFill>
                  <a:srgbClr val="FFFFFF"/>
                </a:solidFill>
                <a:sym typeface="Symbol" pitchFamily="18" charset="2"/>
              </a:rPr>
              <a:t>Cerca 9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it-IT" altLang="it-IT" sz="2800" smtClean="0">
              <a:solidFill>
                <a:srgbClr val="FFFFFF"/>
              </a:solidFill>
              <a:sym typeface="Symbol" pitchFamily="18" charset="2"/>
            </a:endParaRPr>
          </a:p>
          <a:p>
            <a:pPr marL="342900" indent="-342900" fontAlgn="base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</a:pPr>
            <a:r>
              <a:rPr lang="it-IT" altLang="it-IT" sz="2800" smtClean="0">
                <a:solidFill>
                  <a:srgbClr val="FFFFFF"/>
                </a:solidFill>
                <a:sym typeface="Symbol" pitchFamily="18" charset="2"/>
              </a:rPr>
              <a:t>Cerca 3</a:t>
            </a:r>
          </a:p>
          <a:p>
            <a:pPr marL="342900" indent="-342900" fontAlgn="base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</a:pPr>
            <a:r>
              <a:rPr lang="it-IT" altLang="it-IT" sz="2400" smtClean="0">
                <a:solidFill>
                  <a:srgbClr val="FFFFFF"/>
                </a:solidFill>
                <a:sym typeface="Symbol" pitchFamily="18" charset="2"/>
              </a:rPr>
              <a:t>3&lt;4 quindi </a:t>
            </a:r>
            <a:r>
              <a:rPr lang="it-IT" altLang="it-IT" sz="2400" smtClean="0">
                <a:solidFill>
                  <a:srgbClr val="FFFF00"/>
                </a:solidFill>
                <a:sym typeface="Symbol" pitchFamily="18" charset="2"/>
              </a:rPr>
              <a:t>a</a:t>
            </a:r>
            <a:r>
              <a:rPr lang="it-IT" altLang="it-IT" sz="2400" smtClean="0">
                <a:solidFill>
                  <a:srgbClr val="FFFFFF"/>
                </a:solidFill>
                <a:sym typeface="Symbol" pitchFamily="18" charset="2"/>
              </a:rPr>
              <a:t> e </a:t>
            </a:r>
            <a:r>
              <a:rPr lang="it-IT" altLang="it-IT" sz="2400" smtClean="0">
                <a:solidFill>
                  <a:srgbClr val="FFFF00"/>
                </a:solidFill>
                <a:sym typeface="Symbol" pitchFamily="18" charset="2"/>
              </a:rPr>
              <a:t>b</a:t>
            </a:r>
            <a:r>
              <a:rPr lang="it-IT" altLang="it-IT" sz="2400" smtClean="0">
                <a:solidFill>
                  <a:srgbClr val="FFFFFF"/>
                </a:solidFill>
                <a:sym typeface="Symbol" pitchFamily="18" charset="2"/>
              </a:rPr>
              <a:t> si invertono</a:t>
            </a:r>
          </a:p>
        </p:txBody>
      </p:sp>
      <p:pic>
        <p:nvPicPr>
          <p:cNvPr id="717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138" y="1978025"/>
            <a:ext cx="39338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27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379512"/>
            <a:ext cx="9144000" cy="457200"/>
          </a:xfrm>
        </p:spPr>
        <p:txBody>
          <a:bodyPr/>
          <a:lstStyle/>
          <a:p>
            <a:r>
              <a:rPr lang="it-IT" altLang="he-IL" sz="3600" dirty="0" smtClean="0">
                <a:solidFill>
                  <a:srgbClr val="3366FF"/>
                </a:solidFill>
              </a:rPr>
              <a:t>La complessità temporale è O(n</a:t>
            </a:r>
            <a:r>
              <a:rPr lang="it-IT" altLang="he-IL" sz="3600" baseline="30000" dirty="0" smtClean="0">
                <a:solidFill>
                  <a:srgbClr val="3366FF"/>
                </a:solidFill>
              </a:rPr>
              <a:t>3</a:t>
            </a:r>
            <a:r>
              <a:rPr lang="it-IT" altLang="he-IL" sz="3600" dirty="0" smtClean="0">
                <a:solidFill>
                  <a:srgbClr val="3366FF"/>
                </a:solidFill>
              </a:rPr>
              <a:t>), ossia, polinomiale </a:t>
            </a:r>
            <a:endParaRPr lang="it-IT" altLang="he-IL" sz="3600" dirty="0">
              <a:solidFill>
                <a:srgbClr val="3366FF"/>
              </a:solidFill>
            </a:endParaRPr>
          </a:p>
        </p:txBody>
      </p:sp>
      <p:sp>
        <p:nvSpPr>
          <p:cNvPr id="1741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66800" y="2133600"/>
            <a:ext cx="7239000" cy="3656013"/>
          </a:xfrm>
          <a:noFill/>
          <a:ln>
            <a:solidFill>
              <a:srgbClr val="0099CC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2800" dirty="0" smtClean="0">
                <a:solidFill>
                  <a:schemeClr val="accent1"/>
                </a:solidFill>
              </a:rPr>
              <a:t>C </a:t>
            </a:r>
            <a:r>
              <a:rPr lang="en-US" altLang="en-US" sz="2800" dirty="0" smtClean="0">
                <a:solidFill>
                  <a:schemeClr val="accent1"/>
                </a:solidFill>
                <a:sym typeface="Symbol" pitchFamily="18" charset="2"/>
              </a:rPr>
              <a:t> </a:t>
            </a:r>
            <a:endParaRPr lang="en-US" altLang="en-US" sz="2800" dirty="0" smtClean="0">
              <a:sym typeface="Symbol" pitchFamily="18" charset="2"/>
            </a:endParaRPr>
          </a:p>
          <a:p>
            <a:pPr>
              <a:spcBef>
                <a:spcPct val="0"/>
              </a:spcBef>
            </a:pPr>
            <a:r>
              <a:rPr lang="en-US" altLang="en-US" sz="2800" dirty="0" smtClean="0">
                <a:solidFill>
                  <a:schemeClr val="accent1"/>
                </a:solidFill>
                <a:sym typeface="Symbol" pitchFamily="18" charset="2"/>
              </a:rPr>
              <a:t>E’  E</a:t>
            </a:r>
            <a:endParaRPr lang="en-US" altLang="en-US" sz="2800" dirty="0" smtClean="0">
              <a:sym typeface="Symbol" pitchFamily="18" charset="2"/>
            </a:endParaRPr>
          </a:p>
          <a:p>
            <a:pPr>
              <a:spcBef>
                <a:spcPct val="0"/>
              </a:spcBef>
            </a:pPr>
            <a:r>
              <a:rPr lang="en-US" altLang="en-US" sz="2800" b="1" dirty="0" smtClean="0">
                <a:sym typeface="Symbol" pitchFamily="18" charset="2"/>
              </a:rPr>
              <a:t>while</a:t>
            </a:r>
            <a:r>
              <a:rPr lang="en-US" altLang="en-US" sz="2800" dirty="0" smtClean="0">
                <a:sym typeface="Symbol" pitchFamily="18" charset="2"/>
              </a:rPr>
              <a:t> </a:t>
            </a:r>
            <a:r>
              <a:rPr lang="en-US" altLang="en-US" sz="2800" dirty="0" smtClean="0">
                <a:solidFill>
                  <a:schemeClr val="accent1"/>
                </a:solidFill>
                <a:sym typeface="Symbol" pitchFamily="18" charset="2"/>
              </a:rPr>
              <a:t>E’  </a:t>
            </a:r>
            <a:r>
              <a:rPr lang="en-US" altLang="en-US" sz="2800" dirty="0" smtClean="0">
                <a:sym typeface="Symbol" pitchFamily="18" charset="2"/>
              </a:rPr>
              <a:t> </a:t>
            </a:r>
            <a:r>
              <a:rPr lang="en-US" altLang="he-IL" b="1" dirty="0" smtClean="0">
                <a:sym typeface="Symbol" pitchFamily="18" charset="2"/>
              </a:rPr>
              <a:t>do</a:t>
            </a:r>
            <a:r>
              <a:rPr lang="en-US" altLang="he-IL" dirty="0" smtClean="0">
                <a:sym typeface="Symbol" pitchFamily="18" charset="2"/>
              </a:rPr>
              <a:t> </a:t>
            </a:r>
          </a:p>
          <a:p>
            <a:pPr lvl="1">
              <a:spcBef>
                <a:spcPct val="0"/>
              </a:spcBef>
            </a:pPr>
            <a:r>
              <a:rPr lang="it-IT" altLang="he-IL" sz="2000" dirty="0" smtClean="0">
                <a:sym typeface="Symbol" pitchFamily="18" charset="2"/>
              </a:rPr>
              <a:t>sia </a:t>
            </a:r>
            <a:r>
              <a:rPr lang="it-IT" altLang="he-IL" sz="2000" dirty="0" smtClean="0">
                <a:solidFill>
                  <a:schemeClr val="accent1"/>
                </a:solidFill>
                <a:sym typeface="Symbol" pitchFamily="18" charset="2"/>
              </a:rPr>
              <a:t>(u,v)</a:t>
            </a:r>
            <a:r>
              <a:rPr lang="it-IT" altLang="he-IL" sz="2000" dirty="0" smtClean="0">
                <a:sym typeface="Symbol" pitchFamily="18" charset="2"/>
              </a:rPr>
              <a:t> un arco arbitrario di </a:t>
            </a:r>
            <a:r>
              <a:rPr lang="it-IT" altLang="he-IL" sz="2000" dirty="0" smtClean="0">
                <a:solidFill>
                  <a:schemeClr val="accent1"/>
                </a:solidFill>
                <a:sym typeface="Symbol" pitchFamily="18" charset="2"/>
              </a:rPr>
              <a:t>E’</a:t>
            </a:r>
          </a:p>
          <a:p>
            <a:pPr lvl="1">
              <a:spcBef>
                <a:spcPct val="0"/>
              </a:spcBef>
            </a:pPr>
            <a:r>
              <a:rPr lang="it-IT" altLang="he-IL" sz="2000" dirty="0" smtClean="0">
                <a:solidFill>
                  <a:schemeClr val="accent1"/>
                </a:solidFill>
                <a:sym typeface="Symbol" pitchFamily="18" charset="2"/>
              </a:rPr>
              <a:t>C </a:t>
            </a:r>
            <a:r>
              <a:rPr lang="it-IT" altLang="en-US" sz="2000" dirty="0" smtClean="0">
                <a:solidFill>
                  <a:schemeClr val="accent1"/>
                </a:solidFill>
                <a:sym typeface="Symbol" pitchFamily="18" charset="2"/>
              </a:rPr>
              <a:t> C  {u,v}</a:t>
            </a:r>
          </a:p>
          <a:p>
            <a:pPr lvl="1">
              <a:spcBef>
                <a:spcPct val="0"/>
              </a:spcBef>
            </a:pPr>
            <a:r>
              <a:rPr lang="it-IT" altLang="en-US" sz="2000" dirty="0" smtClean="0">
                <a:sym typeface="Symbol" pitchFamily="18" charset="2"/>
              </a:rPr>
              <a:t>rimuovi da </a:t>
            </a:r>
            <a:r>
              <a:rPr lang="it-IT" altLang="en-US" sz="2000" dirty="0" smtClean="0">
                <a:solidFill>
                  <a:schemeClr val="accent1"/>
                </a:solidFill>
                <a:sym typeface="Symbol" pitchFamily="18" charset="2"/>
              </a:rPr>
              <a:t>E’</a:t>
            </a:r>
            <a:r>
              <a:rPr lang="it-IT" altLang="en-US" sz="2000" dirty="0" smtClean="0">
                <a:sym typeface="Symbol" pitchFamily="18" charset="2"/>
              </a:rPr>
              <a:t> ogni arco incidente a </a:t>
            </a:r>
            <a:r>
              <a:rPr lang="it-IT" altLang="en-US" sz="2000" dirty="0" smtClean="0">
                <a:solidFill>
                  <a:schemeClr val="accent1"/>
                </a:solidFill>
                <a:sym typeface="Symbol" pitchFamily="18" charset="2"/>
              </a:rPr>
              <a:t>u</a:t>
            </a:r>
            <a:r>
              <a:rPr lang="it-IT" altLang="en-US" sz="2000" dirty="0" smtClean="0">
                <a:sym typeface="Symbol" pitchFamily="18" charset="2"/>
              </a:rPr>
              <a:t> oppure a </a:t>
            </a:r>
            <a:r>
              <a:rPr lang="en-US" altLang="en-US" sz="2000" dirty="0" smtClean="0">
                <a:solidFill>
                  <a:schemeClr val="accent1"/>
                </a:solidFill>
                <a:sym typeface="Symbol" pitchFamily="18" charset="2"/>
              </a:rPr>
              <a:t>v</a:t>
            </a:r>
            <a:endParaRPr lang="en-US" altLang="en-US" sz="2000" dirty="0" smtClean="0">
              <a:sym typeface="Symbol" pitchFamily="18" charset="2"/>
            </a:endParaRPr>
          </a:p>
          <a:p>
            <a:pPr>
              <a:spcBef>
                <a:spcPct val="0"/>
              </a:spcBef>
            </a:pPr>
            <a:r>
              <a:rPr lang="en-US" altLang="he-IL" sz="2800" dirty="0" smtClean="0">
                <a:sym typeface="Symbol" pitchFamily="18" charset="2"/>
              </a:rPr>
              <a:t>return </a:t>
            </a:r>
            <a:r>
              <a:rPr lang="en-US" altLang="he-IL" sz="2800" dirty="0" smtClean="0">
                <a:solidFill>
                  <a:schemeClr val="accent1"/>
                </a:solidFill>
                <a:sym typeface="Symbol" pitchFamily="18" charset="2"/>
              </a:rPr>
              <a:t>C</a:t>
            </a:r>
            <a:endParaRPr lang="en-US" altLang="he-IL" sz="2800" dirty="0" smtClean="0">
              <a:sym typeface="Symbol" pitchFamily="18" charset="2"/>
            </a:endParaRPr>
          </a:p>
        </p:txBody>
      </p:sp>
      <p:grpSp>
        <p:nvGrpSpPr>
          <p:cNvPr id="2" name="Group 1028"/>
          <p:cNvGrpSpPr>
            <a:grpSpLocks/>
          </p:cNvGrpSpPr>
          <p:nvPr/>
        </p:nvGrpSpPr>
        <p:grpSpPr bwMode="auto">
          <a:xfrm>
            <a:off x="-73992" y="2852936"/>
            <a:ext cx="1117600" cy="1676400"/>
            <a:chOff x="112" y="2208"/>
            <a:chExt cx="704" cy="1056"/>
          </a:xfrm>
        </p:grpSpPr>
        <p:sp>
          <p:nvSpPr>
            <p:cNvPr id="17423" name="AutoShape 1029"/>
            <p:cNvSpPr>
              <a:spLocks/>
            </p:cNvSpPr>
            <p:nvPr/>
          </p:nvSpPr>
          <p:spPr bwMode="auto">
            <a:xfrm>
              <a:off x="672" y="2208"/>
              <a:ext cx="144" cy="1056"/>
            </a:xfrm>
            <a:prstGeom prst="leftBrace">
              <a:avLst>
                <a:gd name="adj1" fmla="val 61111"/>
                <a:gd name="adj2" fmla="val 50000"/>
              </a:avLst>
            </a:prstGeom>
            <a:noFill/>
            <a:ln w="9525">
              <a:solidFill>
                <a:srgbClr val="FF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it-IT">
                <a:solidFill>
                  <a:srgbClr val="000000"/>
                </a:solidFill>
              </a:endParaRPr>
            </a:p>
          </p:txBody>
        </p:sp>
        <p:sp>
          <p:nvSpPr>
            <p:cNvPr id="17424" name="Text Box 1030"/>
            <p:cNvSpPr txBox="1">
              <a:spLocks noChangeArrowheads="1"/>
            </p:cNvSpPr>
            <p:nvPr/>
          </p:nvSpPr>
          <p:spPr bwMode="auto">
            <a:xfrm>
              <a:off x="112" y="2592"/>
              <a:ext cx="5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accent2"/>
                  </a:solidFill>
                  <a:latin typeface="Comic Sans MS" pitchFamily="48" charset="0"/>
                </a:defRPr>
              </a:lvl1pPr>
              <a:lvl2pPr marL="742950" indent="-285750">
                <a:defRPr sz="2400">
                  <a:solidFill>
                    <a:schemeClr val="accent2"/>
                  </a:solidFill>
                  <a:latin typeface="Comic Sans MS" pitchFamily="48" charset="0"/>
                </a:defRPr>
              </a:lvl2pPr>
              <a:lvl3pPr marL="1143000" indent="-228600">
                <a:defRPr sz="2400">
                  <a:solidFill>
                    <a:schemeClr val="accent2"/>
                  </a:solidFill>
                  <a:latin typeface="Comic Sans MS" pitchFamily="48" charset="0"/>
                </a:defRPr>
              </a:lvl3pPr>
              <a:lvl4pPr marL="1600200" indent="-228600">
                <a:defRPr sz="2400">
                  <a:solidFill>
                    <a:schemeClr val="accent2"/>
                  </a:solidFill>
                  <a:latin typeface="Comic Sans MS" pitchFamily="48" charset="0"/>
                </a:defRPr>
              </a:lvl4pPr>
              <a:lvl5pPr marL="2057400" indent="-228600">
                <a:defRPr sz="2400">
                  <a:solidFill>
                    <a:schemeClr val="accent2"/>
                  </a:solidFill>
                  <a:latin typeface="Comic Sans MS" pitchFamily="4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Comic Sans MS" pitchFamily="4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Comic Sans MS" pitchFamily="4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Comic Sans MS" pitchFamily="4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Comic Sans MS" pitchFamily="48" charset="0"/>
                </a:defRPr>
              </a:lvl9pPr>
            </a:lstStyle>
            <a:p>
              <a:r>
                <a:rPr lang="en-US" altLang="he-IL">
                  <a:solidFill>
                    <a:srgbClr val="FF6699"/>
                  </a:solidFill>
                  <a:sym typeface="Symbol" pitchFamily="18" charset="2"/>
                </a:rPr>
                <a:t>O(n</a:t>
              </a:r>
              <a:r>
                <a:rPr lang="en-US" altLang="he-IL" baseline="30000">
                  <a:solidFill>
                    <a:srgbClr val="FF6699"/>
                  </a:solidFill>
                  <a:sym typeface="Symbol" pitchFamily="18" charset="2"/>
                </a:rPr>
                <a:t>2</a:t>
              </a:r>
              <a:r>
                <a:rPr lang="en-US" altLang="he-IL">
                  <a:solidFill>
                    <a:srgbClr val="FF6699"/>
                  </a:solidFill>
                  <a:sym typeface="Symbol" pitchFamily="18" charset="2"/>
                </a:rPr>
                <a:t>)</a:t>
              </a:r>
              <a:endParaRPr lang="en-US" altLang="he-IL">
                <a:solidFill>
                  <a:srgbClr val="FF6699"/>
                </a:solidFill>
              </a:endParaRPr>
            </a:p>
          </p:txBody>
        </p:sp>
      </p:grpSp>
      <p:grpSp>
        <p:nvGrpSpPr>
          <p:cNvPr id="3" name="Group 1031"/>
          <p:cNvGrpSpPr>
            <a:grpSpLocks/>
          </p:cNvGrpSpPr>
          <p:nvPr/>
        </p:nvGrpSpPr>
        <p:grpSpPr bwMode="auto">
          <a:xfrm>
            <a:off x="6012160" y="3110235"/>
            <a:ext cx="1079500" cy="762000"/>
            <a:chOff x="5136" y="2208"/>
            <a:chExt cx="680" cy="480"/>
          </a:xfrm>
        </p:grpSpPr>
        <p:sp>
          <p:nvSpPr>
            <p:cNvPr id="17421" name="AutoShape 1032"/>
            <p:cNvSpPr>
              <a:spLocks/>
            </p:cNvSpPr>
            <p:nvPr/>
          </p:nvSpPr>
          <p:spPr bwMode="auto">
            <a:xfrm>
              <a:off x="5136" y="2208"/>
              <a:ext cx="96" cy="480"/>
            </a:xfrm>
            <a:prstGeom prst="rightBrace">
              <a:avLst>
                <a:gd name="adj1" fmla="val 41667"/>
                <a:gd name="adj2" fmla="val 50000"/>
              </a:avLst>
            </a:prstGeom>
            <a:noFill/>
            <a:ln w="9525">
              <a:solidFill>
                <a:srgbClr val="FF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it-IT">
                <a:solidFill>
                  <a:srgbClr val="000000"/>
                </a:solidFill>
              </a:endParaRPr>
            </a:p>
          </p:txBody>
        </p:sp>
        <p:sp>
          <p:nvSpPr>
            <p:cNvPr id="17422" name="Text Box 1033"/>
            <p:cNvSpPr txBox="1">
              <a:spLocks noChangeArrowheads="1"/>
            </p:cNvSpPr>
            <p:nvPr/>
          </p:nvSpPr>
          <p:spPr bwMode="auto">
            <a:xfrm>
              <a:off x="5208" y="2304"/>
              <a:ext cx="6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accent2"/>
                  </a:solidFill>
                  <a:latin typeface="Comic Sans MS" pitchFamily="48" charset="0"/>
                </a:defRPr>
              </a:lvl1pPr>
              <a:lvl2pPr marL="742950" indent="-285750">
                <a:defRPr sz="2400">
                  <a:solidFill>
                    <a:schemeClr val="accent2"/>
                  </a:solidFill>
                  <a:latin typeface="Comic Sans MS" pitchFamily="48" charset="0"/>
                </a:defRPr>
              </a:lvl2pPr>
              <a:lvl3pPr marL="1143000" indent="-228600">
                <a:defRPr sz="2400">
                  <a:solidFill>
                    <a:schemeClr val="accent2"/>
                  </a:solidFill>
                  <a:latin typeface="Comic Sans MS" pitchFamily="48" charset="0"/>
                </a:defRPr>
              </a:lvl3pPr>
              <a:lvl4pPr marL="1600200" indent="-228600">
                <a:defRPr sz="2400">
                  <a:solidFill>
                    <a:schemeClr val="accent2"/>
                  </a:solidFill>
                  <a:latin typeface="Comic Sans MS" pitchFamily="48" charset="0"/>
                </a:defRPr>
              </a:lvl4pPr>
              <a:lvl5pPr marL="2057400" indent="-228600">
                <a:defRPr sz="2400">
                  <a:solidFill>
                    <a:schemeClr val="accent2"/>
                  </a:solidFill>
                  <a:latin typeface="Comic Sans MS" pitchFamily="4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Comic Sans MS" pitchFamily="4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Comic Sans MS" pitchFamily="4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Comic Sans MS" pitchFamily="4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Comic Sans MS" pitchFamily="48" charset="0"/>
                </a:defRPr>
              </a:lvl9pPr>
            </a:lstStyle>
            <a:p>
              <a:r>
                <a:rPr lang="en-US" altLang="he-IL">
                  <a:solidFill>
                    <a:srgbClr val="FF6699"/>
                  </a:solidFill>
                </a:rPr>
                <a:t>O(1)</a:t>
              </a:r>
            </a:p>
          </p:txBody>
        </p:sp>
      </p:grpSp>
      <p:grpSp>
        <p:nvGrpSpPr>
          <p:cNvPr id="4" name="Group 1034"/>
          <p:cNvGrpSpPr>
            <a:grpSpLocks/>
          </p:cNvGrpSpPr>
          <p:nvPr/>
        </p:nvGrpSpPr>
        <p:grpSpPr bwMode="auto">
          <a:xfrm>
            <a:off x="7662866" y="3810000"/>
            <a:ext cx="985838" cy="457200"/>
            <a:chOff x="5139" y="2880"/>
            <a:chExt cx="621" cy="288"/>
          </a:xfrm>
        </p:grpSpPr>
        <p:sp>
          <p:nvSpPr>
            <p:cNvPr id="17419" name="AutoShape 1035"/>
            <p:cNvSpPr>
              <a:spLocks/>
            </p:cNvSpPr>
            <p:nvPr/>
          </p:nvSpPr>
          <p:spPr bwMode="auto">
            <a:xfrm>
              <a:off x="5139" y="2900"/>
              <a:ext cx="29" cy="247"/>
            </a:xfrm>
            <a:prstGeom prst="rightBrace">
              <a:avLst>
                <a:gd name="adj1" fmla="val 41667"/>
                <a:gd name="adj2" fmla="val 50000"/>
              </a:avLst>
            </a:prstGeom>
            <a:noFill/>
            <a:ln w="9525">
              <a:solidFill>
                <a:srgbClr val="FF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endParaRPr lang="it-IT">
                <a:solidFill>
                  <a:srgbClr val="000000"/>
                </a:solidFill>
              </a:endParaRPr>
            </a:p>
          </p:txBody>
        </p:sp>
        <p:sp>
          <p:nvSpPr>
            <p:cNvPr id="17420" name="Text Box 1036"/>
            <p:cNvSpPr txBox="1">
              <a:spLocks noChangeArrowheads="1"/>
            </p:cNvSpPr>
            <p:nvPr/>
          </p:nvSpPr>
          <p:spPr bwMode="auto">
            <a:xfrm>
              <a:off x="5192" y="2880"/>
              <a:ext cx="5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accent2"/>
                  </a:solidFill>
                  <a:latin typeface="Comic Sans MS" pitchFamily="48" charset="0"/>
                </a:defRPr>
              </a:lvl1pPr>
              <a:lvl2pPr marL="742950" indent="-285750">
                <a:defRPr sz="2400">
                  <a:solidFill>
                    <a:schemeClr val="accent2"/>
                  </a:solidFill>
                  <a:latin typeface="Comic Sans MS" pitchFamily="48" charset="0"/>
                </a:defRPr>
              </a:lvl2pPr>
              <a:lvl3pPr marL="1143000" indent="-228600">
                <a:defRPr sz="2400">
                  <a:solidFill>
                    <a:schemeClr val="accent2"/>
                  </a:solidFill>
                  <a:latin typeface="Comic Sans MS" pitchFamily="48" charset="0"/>
                </a:defRPr>
              </a:lvl3pPr>
              <a:lvl4pPr marL="1600200" indent="-228600">
                <a:defRPr sz="2400">
                  <a:solidFill>
                    <a:schemeClr val="accent2"/>
                  </a:solidFill>
                  <a:latin typeface="Comic Sans MS" pitchFamily="48" charset="0"/>
                </a:defRPr>
              </a:lvl4pPr>
              <a:lvl5pPr marL="2057400" indent="-228600">
                <a:defRPr sz="2400">
                  <a:solidFill>
                    <a:schemeClr val="accent2"/>
                  </a:solidFill>
                  <a:latin typeface="Comic Sans MS" pitchFamily="4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Comic Sans MS" pitchFamily="4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Comic Sans MS" pitchFamily="4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Comic Sans MS" pitchFamily="4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Comic Sans MS" pitchFamily="48" charset="0"/>
                </a:defRPr>
              </a:lvl9pPr>
            </a:lstStyle>
            <a:p>
              <a:r>
                <a:rPr lang="en-US" altLang="he-IL" dirty="0">
                  <a:solidFill>
                    <a:srgbClr val="FF6699"/>
                  </a:solidFill>
                </a:rPr>
                <a:t>O(n)</a:t>
              </a:r>
            </a:p>
          </p:txBody>
        </p:sp>
      </p:grpSp>
      <p:grpSp>
        <p:nvGrpSpPr>
          <p:cNvPr id="5" name="Group 1037"/>
          <p:cNvGrpSpPr>
            <a:grpSpLocks/>
          </p:cNvGrpSpPr>
          <p:nvPr/>
        </p:nvGrpSpPr>
        <p:grpSpPr bwMode="auto">
          <a:xfrm>
            <a:off x="2411761" y="2417715"/>
            <a:ext cx="2160588" cy="461963"/>
            <a:chOff x="1776" y="1630"/>
            <a:chExt cx="1361" cy="291"/>
          </a:xfrm>
        </p:grpSpPr>
        <p:sp>
          <p:nvSpPr>
            <p:cNvPr id="17417" name="AutoShape 1038"/>
            <p:cNvSpPr>
              <a:spLocks/>
            </p:cNvSpPr>
            <p:nvPr/>
          </p:nvSpPr>
          <p:spPr bwMode="auto">
            <a:xfrm>
              <a:off x="1776" y="1680"/>
              <a:ext cx="96" cy="192"/>
            </a:xfrm>
            <a:prstGeom prst="rightBrace">
              <a:avLst>
                <a:gd name="adj1" fmla="val 16667"/>
                <a:gd name="adj2" fmla="val 50000"/>
              </a:avLst>
            </a:prstGeom>
            <a:noFill/>
            <a:ln w="9525">
              <a:solidFill>
                <a:srgbClr val="FF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it-IT">
                <a:solidFill>
                  <a:srgbClr val="000000"/>
                </a:solidFill>
              </a:endParaRPr>
            </a:p>
          </p:txBody>
        </p:sp>
        <p:sp>
          <p:nvSpPr>
            <p:cNvPr id="17418" name="Text Box 1039"/>
            <p:cNvSpPr txBox="1">
              <a:spLocks noChangeArrowheads="1"/>
            </p:cNvSpPr>
            <p:nvPr/>
          </p:nvSpPr>
          <p:spPr bwMode="auto">
            <a:xfrm>
              <a:off x="1832" y="1630"/>
              <a:ext cx="130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sz="2400">
                  <a:solidFill>
                    <a:schemeClr val="accent2"/>
                  </a:solidFill>
                  <a:latin typeface="Comic Sans MS" pitchFamily="48" charset="0"/>
                </a:defRPr>
              </a:lvl1pPr>
              <a:lvl2pPr marL="742950" indent="-285750">
                <a:defRPr sz="2400">
                  <a:solidFill>
                    <a:schemeClr val="accent2"/>
                  </a:solidFill>
                  <a:latin typeface="Comic Sans MS" pitchFamily="48" charset="0"/>
                </a:defRPr>
              </a:lvl2pPr>
              <a:lvl3pPr marL="1143000" indent="-228600">
                <a:defRPr sz="2400">
                  <a:solidFill>
                    <a:schemeClr val="accent2"/>
                  </a:solidFill>
                  <a:latin typeface="Comic Sans MS" pitchFamily="48" charset="0"/>
                </a:defRPr>
              </a:lvl3pPr>
              <a:lvl4pPr marL="1600200" indent="-228600">
                <a:defRPr sz="2400">
                  <a:solidFill>
                    <a:schemeClr val="accent2"/>
                  </a:solidFill>
                  <a:latin typeface="Comic Sans MS" pitchFamily="48" charset="0"/>
                </a:defRPr>
              </a:lvl4pPr>
              <a:lvl5pPr marL="2057400" indent="-228600">
                <a:defRPr sz="2400">
                  <a:solidFill>
                    <a:schemeClr val="accent2"/>
                  </a:solidFill>
                  <a:latin typeface="Comic Sans MS" pitchFamily="4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Comic Sans MS" pitchFamily="4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Comic Sans MS" pitchFamily="4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Comic Sans MS" pitchFamily="4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Comic Sans MS" pitchFamily="48" charset="0"/>
                </a:defRPr>
              </a:lvl9pPr>
            </a:lstStyle>
            <a:p>
              <a:r>
                <a:rPr lang="en-US" altLang="he-IL" dirty="0" smtClean="0">
                  <a:solidFill>
                    <a:srgbClr val="FF6699"/>
                  </a:solidFill>
                </a:rPr>
                <a:t>O(m)=O(n</a:t>
              </a:r>
              <a:r>
                <a:rPr lang="en-US" altLang="he-IL" baseline="30000" dirty="0" smtClean="0">
                  <a:solidFill>
                    <a:srgbClr val="FF6699"/>
                  </a:solidFill>
                </a:rPr>
                <a:t>2</a:t>
              </a:r>
              <a:r>
                <a:rPr lang="en-US" altLang="he-IL" dirty="0">
                  <a:solidFill>
                    <a:srgbClr val="FF6699"/>
                  </a:solidFill>
                </a:rPr>
                <a:t>)</a:t>
              </a:r>
            </a:p>
          </p:txBody>
        </p:sp>
      </p:grpSp>
      <p:sp>
        <p:nvSpPr>
          <p:cNvPr id="6" name="Segnaposto numero diapositiva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C88E6-3CA7-4152-AADD-37A56BC3AC1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40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4578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sz="4000" dirty="0" smtClean="0">
                <a:solidFill>
                  <a:srgbClr val="3366FF"/>
                </a:solidFill>
              </a:rPr>
              <a:t>Correttezza</a:t>
            </a:r>
            <a:endParaRPr lang="it-IT" altLang="he-IL" sz="4000" dirty="0">
              <a:solidFill>
                <a:srgbClr val="3366FF"/>
              </a:solidFill>
            </a:endParaRPr>
          </a:p>
        </p:txBody>
      </p:sp>
      <p:sp>
        <p:nvSpPr>
          <p:cNvPr id="410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524000"/>
          </a:xfrm>
        </p:spPr>
        <p:txBody>
          <a:bodyPr/>
          <a:lstStyle/>
          <a:p>
            <a:pPr>
              <a:buFontTx/>
              <a:buNone/>
            </a:pPr>
            <a:r>
              <a:rPr lang="it-IT" altLang="he-IL" sz="2800" dirty="0" smtClean="0"/>
              <a:t>L’insieme di vertici che il nostro algoritmo restituisce è chiaramente un </a:t>
            </a:r>
            <a:r>
              <a:rPr lang="it-IT" altLang="he-IL" sz="2800" dirty="0" err="1" smtClean="0"/>
              <a:t>vertex-cover</a:t>
            </a:r>
            <a:r>
              <a:rPr lang="it-IT" altLang="he-IL" sz="2800" dirty="0" smtClean="0"/>
              <a:t>, dato che iteriamo fino a che ogni arco viene coperto</a:t>
            </a:r>
            <a:r>
              <a:rPr lang="en-US" altLang="he-IL" sz="2800" dirty="0" smtClean="0"/>
              <a:t>.</a:t>
            </a:r>
          </a:p>
        </p:txBody>
      </p:sp>
      <p:graphicFrame>
        <p:nvGraphicFramePr>
          <p:cNvPr id="4098" name="Object 1024"/>
          <p:cNvGraphicFramePr>
            <a:graphicFrameLocks noChangeAspect="1"/>
          </p:cNvGraphicFramePr>
          <p:nvPr/>
        </p:nvGraphicFramePr>
        <p:xfrm>
          <a:off x="5105400" y="3048000"/>
          <a:ext cx="2247900" cy="330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9" name="Clip" r:id="rId3" imgW="2247900" imgH="3306763" progId="">
                  <p:embed/>
                </p:oleObj>
              </mc:Choice>
              <mc:Fallback>
                <p:oleObj name="Clip" r:id="rId3" imgW="2247900" imgH="3306763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048000"/>
                        <a:ext cx="2247900" cy="3306763"/>
                      </a:xfrm>
                      <a:prstGeom prst="rect">
                        <a:avLst/>
                      </a:prstGeom>
                      <a:noFill/>
                      <a:effectLst>
                        <a:outerShdw dist="107763" dir="2700000" algn="ctr" rotWithShape="0">
                          <a:srgbClr val="000000">
                            <a:alpha val="50000"/>
                          </a:srgbClr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C88E6-3CA7-4152-AADD-37A56BC3AC1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41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9138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117475" y="44624"/>
            <a:ext cx="9026525" cy="1371600"/>
          </a:xfrm>
        </p:spPr>
        <p:txBody>
          <a:bodyPr/>
          <a:lstStyle/>
          <a:p>
            <a:r>
              <a:rPr lang="it-IT" altLang="he-IL" sz="4000" dirty="0" smtClean="0">
                <a:solidFill>
                  <a:srgbClr val="3366FF"/>
                </a:solidFill>
              </a:rPr>
              <a:t>Quanto è buona un’approssimazione</a:t>
            </a:r>
            <a:r>
              <a:rPr lang="en-US" altLang="he-IL" sz="4000" dirty="0" smtClean="0">
                <a:solidFill>
                  <a:srgbClr val="3366FF"/>
                </a:solidFill>
              </a:rPr>
              <a:t>?</a:t>
            </a:r>
            <a:endParaRPr lang="en-US" altLang="he-IL" sz="4000" dirty="0">
              <a:solidFill>
                <a:srgbClr val="3366FF"/>
              </a:solidFill>
            </a:endParaRPr>
          </a:p>
        </p:txBody>
      </p:sp>
      <p:sp>
        <p:nvSpPr>
          <p:cNvPr id="18436" name="AutoShap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05136"/>
            <a:ext cx="6764338" cy="3527425"/>
          </a:xfrm>
          <a:prstGeom prst="cloudCallout">
            <a:avLst>
              <a:gd name="adj1" fmla="val 5185"/>
              <a:gd name="adj2" fmla="val -13245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txBody>
          <a:bodyPr/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endParaRPr lang="en-US" altLang="en-US" dirty="0" smtClean="0">
              <a:solidFill>
                <a:schemeClr val="accent2"/>
              </a:solidFill>
            </a:endParaRP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endParaRPr lang="en-US" altLang="en-US" dirty="0" smtClean="0">
              <a:solidFill>
                <a:schemeClr val="accent2"/>
              </a:solidFill>
            </a:endParaRP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endParaRPr lang="en-US" altLang="en-US" dirty="0" smtClean="0">
              <a:solidFill>
                <a:schemeClr val="accent2"/>
              </a:solidFill>
            </a:endParaRP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endParaRPr lang="en-US" altLang="en-US" dirty="0" smtClean="0">
              <a:solidFill>
                <a:schemeClr val="accent2"/>
              </a:solidFill>
            </a:endParaRPr>
          </a:p>
        </p:txBody>
      </p:sp>
      <p:sp>
        <p:nvSpPr>
          <p:cNvPr id="133128" name="Text Box 8"/>
          <p:cNvSpPr txBox="1">
            <a:spLocks noChangeArrowheads="1"/>
          </p:cNvSpPr>
          <p:nvPr/>
        </p:nvSpPr>
        <p:spPr bwMode="auto">
          <a:xfrm>
            <a:off x="285295" y="1052736"/>
            <a:ext cx="8821646" cy="426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50000"/>
              <a:defRPr/>
            </a:pPr>
            <a:r>
              <a:rPr kumimoji="1" lang="it-IT" altLang="he-IL" sz="2600" dirty="0" smtClean="0">
                <a:solidFill>
                  <a:srgbClr val="000000"/>
                </a:solidFill>
              </a:rPr>
              <a:t>Osserviamo l’</a:t>
            </a:r>
            <a:r>
              <a:rPr kumimoji="1" lang="it-IT" altLang="he-IL" sz="2600" dirty="0" smtClean="0">
                <a:solidFill>
                  <a:srgbClr val="FF0000"/>
                </a:solidFill>
              </a:rPr>
              <a:t>insieme di archi </a:t>
            </a:r>
            <a:r>
              <a:rPr kumimoji="1" lang="it-IT" altLang="he-IL" sz="2600" dirty="0" smtClean="0">
                <a:solidFill>
                  <a:srgbClr val="000000"/>
                </a:solidFill>
              </a:rPr>
              <a:t>scelti dal nostro algoritmo</a:t>
            </a:r>
            <a:endParaRPr kumimoji="1" lang="it-IT" altLang="he-IL" sz="2600" dirty="0">
              <a:solidFill>
                <a:srgbClr val="000000"/>
              </a:solidFill>
            </a:endParaRPr>
          </a:p>
        </p:txBody>
      </p:sp>
      <p:sp>
        <p:nvSpPr>
          <p:cNvPr id="133135" name="Text Box 15"/>
          <p:cNvSpPr txBox="1">
            <a:spLocks noChangeArrowheads="1"/>
          </p:cNvSpPr>
          <p:nvPr/>
        </p:nvSpPr>
        <p:spPr bwMode="auto">
          <a:xfrm>
            <a:off x="35497" y="5013176"/>
            <a:ext cx="878497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0" lvl="1">
              <a:defRPr/>
            </a:pPr>
            <a:r>
              <a:rPr lang="en-US" altLang="en-US" sz="2000" dirty="0" err="1" smtClean="0">
                <a:solidFill>
                  <a:srgbClr val="000000"/>
                </a:solidFill>
              </a:rPr>
              <a:t>il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nostro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</a:rPr>
              <a:t>VC li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contiene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entrambi</a:t>
            </a:r>
            <a:r>
              <a:rPr lang="en-US" altLang="en-US" sz="2000" dirty="0" smtClean="0">
                <a:solidFill>
                  <a:srgbClr val="000000"/>
                </a:solidFill>
              </a:rPr>
              <a:t>,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quindi</a:t>
            </a:r>
            <a:r>
              <a:rPr lang="en-US" altLang="en-US" sz="2000" dirty="0" smtClean="0">
                <a:solidFill>
                  <a:srgbClr val="000000"/>
                </a:solidFill>
              </a:rPr>
              <a:t> è al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più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grande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</a:rPr>
              <a:t>il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FF0000"/>
                </a:solidFill>
              </a:rPr>
              <a:t>doppio</a:t>
            </a:r>
            <a:r>
              <a:rPr lang="en-US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en-US" sz="2000" dirty="0" err="1" smtClean="0"/>
              <a:t>rispetto</a:t>
            </a:r>
            <a:r>
              <a:rPr lang="en-US" altLang="en-US" sz="2000" dirty="0" smtClean="0"/>
              <a:t> a </a:t>
            </a:r>
            <a:r>
              <a:rPr lang="en-US" altLang="en-US" sz="2000" dirty="0" err="1" smtClean="0"/>
              <a:t>qualsiasi</a:t>
            </a:r>
            <a:r>
              <a:rPr lang="en-US" altLang="en-US" sz="2000" dirty="0" smtClean="0"/>
              <a:t> VC, e in </a:t>
            </a:r>
            <a:r>
              <a:rPr lang="en-US" altLang="en-US" sz="2000" dirty="0" err="1" smtClean="0"/>
              <a:t>particolare</a:t>
            </a:r>
            <a:r>
              <a:rPr lang="en-US" altLang="en-US" sz="2000" dirty="0" smtClean="0"/>
              <a:t> del VC </a:t>
            </a:r>
            <a:r>
              <a:rPr lang="en-US" altLang="en-US" sz="2000" dirty="0" err="1" smtClean="0"/>
              <a:t>ottimo</a:t>
            </a:r>
            <a:r>
              <a:rPr lang="en-US" altLang="en-US" sz="2000" dirty="0" smtClean="0"/>
              <a:t>, </a:t>
            </a:r>
            <a:r>
              <a:rPr lang="en-US" altLang="en-US" sz="2000" dirty="0" err="1" smtClean="0"/>
              <a:t>cioè</a:t>
            </a:r>
            <a:r>
              <a:rPr lang="en-US" altLang="en-US" sz="2000" dirty="0" smtClean="0"/>
              <a:t>: </a:t>
            </a:r>
          </a:p>
          <a:p>
            <a:pPr marL="0" lvl="1">
              <a:defRPr/>
            </a:pPr>
            <a:endParaRPr lang="en-US" altLang="en-US" sz="2000" dirty="0" smtClean="0"/>
          </a:p>
          <a:p>
            <a:pPr marL="0" lvl="1" algn="ctr">
              <a:defRPr/>
            </a:pPr>
            <a:r>
              <a:rPr lang="en-US" altLang="he-IL" sz="2000" dirty="0" smtClean="0">
                <a:solidFill>
                  <a:schemeClr val="accent1"/>
                </a:solidFill>
                <a:sym typeface="Symbol" pitchFamily="18" charset="2"/>
              </a:rPr>
              <a:t>|</a:t>
            </a:r>
            <a:r>
              <a:rPr lang="en-US" altLang="he-IL" sz="2000" dirty="0" err="1" smtClean="0">
                <a:solidFill>
                  <a:schemeClr val="accent1"/>
                </a:solidFill>
                <a:sym typeface="Symbol" pitchFamily="18" charset="2"/>
              </a:rPr>
              <a:t>nostro</a:t>
            </a:r>
            <a:r>
              <a:rPr lang="en-US" altLang="he-IL" sz="2000" dirty="0" smtClean="0">
                <a:solidFill>
                  <a:schemeClr val="accent1"/>
                </a:solidFill>
                <a:sym typeface="Symbol" pitchFamily="18" charset="2"/>
              </a:rPr>
              <a:t> VC|/|</a:t>
            </a:r>
            <a:r>
              <a:rPr lang="en-US" altLang="he-IL" sz="2000" dirty="0" err="1" smtClean="0">
                <a:solidFill>
                  <a:schemeClr val="accent1"/>
                </a:solidFill>
                <a:sym typeface="Symbol" pitchFamily="18" charset="2"/>
              </a:rPr>
              <a:t>qualsiasi</a:t>
            </a:r>
            <a:r>
              <a:rPr lang="en-US" altLang="he-IL" sz="2000" dirty="0" smtClean="0">
                <a:solidFill>
                  <a:schemeClr val="accent1"/>
                </a:solidFill>
                <a:sym typeface="Symbol" pitchFamily="18" charset="2"/>
              </a:rPr>
              <a:t> VC| ≤ 2 </a:t>
            </a:r>
            <a:r>
              <a:rPr lang="en-US" altLang="he-IL" sz="2000" dirty="0" smtClean="0">
                <a:sym typeface="Symbol" pitchFamily="18" charset="2"/>
              </a:rPr>
              <a:t>e </a:t>
            </a:r>
            <a:r>
              <a:rPr lang="en-US" altLang="he-IL" sz="2000" dirty="0" err="1" smtClean="0">
                <a:sym typeface="Symbol" pitchFamily="18" charset="2"/>
              </a:rPr>
              <a:t>quindi</a:t>
            </a:r>
            <a:r>
              <a:rPr lang="en-US" altLang="he-IL" sz="2000" dirty="0" smtClean="0">
                <a:sym typeface="Symbol" pitchFamily="18" charset="2"/>
              </a:rPr>
              <a:t> </a:t>
            </a:r>
            <a:r>
              <a:rPr lang="en-US" altLang="he-IL" sz="2000" dirty="0">
                <a:solidFill>
                  <a:schemeClr val="accent1"/>
                </a:solidFill>
                <a:sym typeface="Symbol" pitchFamily="18" charset="2"/>
              </a:rPr>
              <a:t>|</a:t>
            </a:r>
            <a:r>
              <a:rPr lang="en-US" altLang="he-IL" sz="2000" dirty="0" err="1">
                <a:solidFill>
                  <a:schemeClr val="accent1"/>
                </a:solidFill>
                <a:sym typeface="Symbol" pitchFamily="18" charset="2"/>
              </a:rPr>
              <a:t>nostro</a:t>
            </a:r>
            <a:r>
              <a:rPr lang="en-US" altLang="he-IL" sz="2000" dirty="0">
                <a:solidFill>
                  <a:schemeClr val="accent1"/>
                </a:solidFill>
                <a:sym typeface="Symbol" pitchFamily="18" charset="2"/>
              </a:rPr>
              <a:t> VC</a:t>
            </a:r>
            <a:r>
              <a:rPr lang="en-US" altLang="he-IL" sz="2000" dirty="0" smtClean="0">
                <a:solidFill>
                  <a:schemeClr val="accent1"/>
                </a:solidFill>
                <a:sym typeface="Symbol" pitchFamily="18" charset="2"/>
              </a:rPr>
              <a:t>|/|VC </a:t>
            </a:r>
            <a:r>
              <a:rPr lang="en-US" altLang="he-IL" sz="2000" dirty="0" err="1" smtClean="0">
                <a:solidFill>
                  <a:schemeClr val="accent1"/>
                </a:solidFill>
                <a:sym typeface="Symbol" pitchFamily="18" charset="2"/>
              </a:rPr>
              <a:t>ottimo</a:t>
            </a:r>
            <a:r>
              <a:rPr lang="en-US" altLang="he-IL" sz="2000" dirty="0" smtClean="0">
                <a:solidFill>
                  <a:schemeClr val="accent1"/>
                </a:solidFill>
                <a:sym typeface="Symbol" pitchFamily="18" charset="2"/>
              </a:rPr>
              <a:t>| </a:t>
            </a:r>
            <a:r>
              <a:rPr lang="en-US" altLang="he-IL" sz="2000" dirty="0">
                <a:solidFill>
                  <a:schemeClr val="accent1"/>
                </a:solidFill>
                <a:sym typeface="Symbol" pitchFamily="18" charset="2"/>
              </a:rPr>
              <a:t>≤ </a:t>
            </a:r>
            <a:r>
              <a:rPr lang="en-US" altLang="he-IL" sz="2000" dirty="0" smtClean="0">
                <a:solidFill>
                  <a:schemeClr val="accent1"/>
                </a:solidFill>
                <a:sym typeface="Symbol" pitchFamily="18" charset="2"/>
              </a:rPr>
              <a:t>2</a:t>
            </a:r>
          </a:p>
          <a:p>
            <a:pPr marL="0" lvl="1" algn="ctr">
              <a:defRPr/>
            </a:pPr>
            <a:r>
              <a:rPr lang="en-US" altLang="he-IL" sz="2000" dirty="0" smtClean="0">
                <a:sym typeface="Symbol"/>
              </a:rPr>
              <a:t> </a:t>
            </a:r>
            <a:r>
              <a:rPr lang="en-US" altLang="he-IL" sz="2000" dirty="0" err="1" smtClean="0">
                <a:sym typeface="Symbol" pitchFamily="18" charset="2"/>
              </a:rPr>
              <a:t>il</a:t>
            </a:r>
            <a:r>
              <a:rPr lang="en-US" altLang="he-IL" sz="2000" dirty="0" smtClean="0">
                <a:sym typeface="Symbol" pitchFamily="18" charset="2"/>
              </a:rPr>
              <a:t> </a:t>
            </a:r>
            <a:r>
              <a:rPr lang="en-US" altLang="he-IL" sz="2000" dirty="0" err="1" smtClean="0">
                <a:sym typeface="Symbol" pitchFamily="18" charset="2"/>
              </a:rPr>
              <a:t>fattore</a:t>
            </a:r>
            <a:r>
              <a:rPr lang="en-US" altLang="he-IL" sz="2000" dirty="0" smtClean="0">
                <a:sym typeface="Symbol" pitchFamily="18" charset="2"/>
              </a:rPr>
              <a:t> di </a:t>
            </a:r>
            <a:r>
              <a:rPr lang="en-US" altLang="he-IL" sz="2000" dirty="0" err="1" smtClean="0">
                <a:sym typeface="Symbol" pitchFamily="18" charset="2"/>
              </a:rPr>
              <a:t>approssimazione</a:t>
            </a:r>
            <a:r>
              <a:rPr lang="en-US" altLang="he-IL" sz="2000" dirty="0" smtClean="0">
                <a:sym typeface="Symbol" pitchFamily="18" charset="2"/>
              </a:rPr>
              <a:t> è </a:t>
            </a:r>
            <a:r>
              <a:rPr lang="en-US" altLang="he-IL" sz="2000" dirty="0" err="1" smtClean="0">
                <a:sym typeface="Symbol" pitchFamily="18" charset="2"/>
              </a:rPr>
              <a:t>pari</a:t>
            </a:r>
            <a:r>
              <a:rPr lang="en-US" altLang="he-IL" sz="2000" dirty="0" smtClean="0">
                <a:sym typeface="Symbol" pitchFamily="18" charset="2"/>
              </a:rPr>
              <a:t> a </a:t>
            </a:r>
            <a:r>
              <a:rPr lang="en-US" altLang="he-IL" sz="2000" dirty="0" smtClean="0">
                <a:solidFill>
                  <a:schemeClr val="accent1"/>
                </a:solidFill>
                <a:sym typeface="Symbol" pitchFamily="18" charset="2"/>
              </a:rPr>
              <a:t>2.</a:t>
            </a:r>
            <a:endParaRPr lang="en-US" altLang="he-IL" sz="2400" dirty="0"/>
          </a:p>
        </p:txBody>
      </p:sp>
      <p:grpSp>
        <p:nvGrpSpPr>
          <p:cNvPr id="6" name="Gruppo 5"/>
          <p:cNvGrpSpPr/>
          <p:nvPr/>
        </p:nvGrpSpPr>
        <p:grpSpPr>
          <a:xfrm>
            <a:off x="1907705" y="1516092"/>
            <a:ext cx="6192688" cy="3281060"/>
            <a:chOff x="1907704" y="1516092"/>
            <a:chExt cx="7145337" cy="3785116"/>
          </a:xfrm>
        </p:grpSpPr>
        <p:sp>
          <p:nvSpPr>
            <p:cNvPr id="133124" name="Line 4"/>
            <p:cNvSpPr>
              <a:spLocks noChangeShapeType="1"/>
            </p:cNvSpPr>
            <p:nvPr/>
          </p:nvSpPr>
          <p:spPr bwMode="auto">
            <a:xfrm>
              <a:off x="3185641" y="2049492"/>
              <a:ext cx="1447800" cy="10668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125" name="Line 5"/>
            <p:cNvSpPr>
              <a:spLocks noChangeShapeType="1"/>
            </p:cNvSpPr>
            <p:nvPr/>
          </p:nvSpPr>
          <p:spPr bwMode="auto">
            <a:xfrm flipV="1">
              <a:off x="4633441" y="3344892"/>
              <a:ext cx="1752600" cy="6096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126" name="Line 6"/>
            <p:cNvSpPr>
              <a:spLocks noChangeShapeType="1"/>
            </p:cNvSpPr>
            <p:nvPr/>
          </p:nvSpPr>
          <p:spPr bwMode="auto">
            <a:xfrm>
              <a:off x="5243041" y="1744692"/>
              <a:ext cx="1447800" cy="10668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3127" name="Line 7"/>
            <p:cNvSpPr>
              <a:spLocks noChangeShapeType="1"/>
            </p:cNvSpPr>
            <p:nvPr/>
          </p:nvSpPr>
          <p:spPr bwMode="auto">
            <a:xfrm flipV="1">
              <a:off x="2347441" y="3040092"/>
              <a:ext cx="533400" cy="8382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2" name="Group 9"/>
            <p:cNvGrpSpPr>
              <a:grpSpLocks/>
            </p:cNvGrpSpPr>
            <p:nvPr/>
          </p:nvGrpSpPr>
          <p:grpSpPr bwMode="auto">
            <a:xfrm>
              <a:off x="2195041" y="1820892"/>
              <a:ext cx="4648200" cy="2286000"/>
              <a:chOff x="1440" y="1680"/>
              <a:chExt cx="2928" cy="1440"/>
            </a:xfrm>
            <a:effectLst/>
          </p:grpSpPr>
          <p:sp>
            <p:nvSpPr>
              <p:cNvPr id="133130" name="Oval 10"/>
              <p:cNvSpPr>
                <a:spLocks noChangeArrowheads="1"/>
              </p:cNvSpPr>
              <p:nvPr/>
            </p:nvSpPr>
            <p:spPr bwMode="auto">
              <a:xfrm>
                <a:off x="1440" y="2928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131" name="Oval 11"/>
              <p:cNvSpPr>
                <a:spLocks noChangeArrowheads="1"/>
              </p:cNvSpPr>
              <p:nvPr/>
            </p:nvSpPr>
            <p:spPr bwMode="auto">
              <a:xfrm>
                <a:off x="1872" y="1680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132" name="Oval 12"/>
              <p:cNvSpPr>
                <a:spLocks noChangeArrowheads="1"/>
              </p:cNvSpPr>
              <p:nvPr/>
            </p:nvSpPr>
            <p:spPr bwMode="auto">
              <a:xfrm>
                <a:off x="2784" y="2928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133" name="Oval 13"/>
              <p:cNvSpPr>
                <a:spLocks noChangeArrowheads="1"/>
              </p:cNvSpPr>
              <p:nvPr/>
            </p:nvSpPr>
            <p:spPr bwMode="auto">
              <a:xfrm>
                <a:off x="4176" y="2256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33134" name="Text Box 14"/>
            <p:cNvSpPr txBox="1">
              <a:spLocks noChangeArrowheads="1"/>
            </p:cNvSpPr>
            <p:nvPr/>
          </p:nvSpPr>
          <p:spPr bwMode="auto">
            <a:xfrm>
              <a:off x="4904904" y="4931876"/>
              <a:ext cx="414813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altLang="en-US" dirty="0">
                  <a:solidFill>
                    <a:srgbClr val="FF0000"/>
                  </a:solidFill>
                  <a:sym typeface="Symbol" pitchFamily="18" charset="2"/>
                </a:rPr>
                <a:t></a:t>
              </a:r>
              <a:r>
                <a:rPr lang="en-US" altLang="en-US" dirty="0">
                  <a:solidFill>
                    <a:srgbClr val="FF0000"/>
                  </a:solidFill>
                </a:rPr>
                <a:t> </a:t>
              </a:r>
              <a:r>
                <a:rPr lang="en-US" altLang="en-US" dirty="0" err="1" smtClean="0">
                  <a:solidFill>
                    <a:srgbClr val="FF0000"/>
                  </a:solidFill>
                </a:rPr>
                <a:t>ogni</a:t>
              </a:r>
              <a:r>
                <a:rPr lang="en-US" altLang="en-US" dirty="0" smtClean="0">
                  <a:solidFill>
                    <a:srgbClr val="FF0000"/>
                  </a:solidFill>
                </a:rPr>
                <a:t> </a:t>
              </a:r>
              <a:r>
                <a:rPr lang="en-US" altLang="en-US" dirty="0">
                  <a:solidFill>
                    <a:srgbClr val="FF0000"/>
                  </a:solidFill>
                </a:rPr>
                <a:t>VC </a:t>
              </a:r>
              <a:r>
                <a:rPr lang="en-US" altLang="en-US" dirty="0" smtClean="0">
                  <a:solidFill>
                    <a:srgbClr val="FF0000"/>
                  </a:solidFill>
                </a:rPr>
                <a:t>ne </a:t>
              </a:r>
              <a:r>
                <a:rPr lang="en-US" altLang="en-US" dirty="0" err="1" smtClean="0">
                  <a:solidFill>
                    <a:srgbClr val="FF0000"/>
                  </a:solidFill>
                </a:rPr>
                <a:t>contiene</a:t>
              </a:r>
              <a:r>
                <a:rPr lang="en-US" altLang="en-US" dirty="0" smtClean="0">
                  <a:solidFill>
                    <a:srgbClr val="FF0000"/>
                  </a:solidFill>
                </a:rPr>
                <a:t> </a:t>
              </a:r>
              <a:r>
                <a:rPr lang="en-US" altLang="en-US" dirty="0">
                  <a:solidFill>
                    <a:srgbClr val="FF0000"/>
                  </a:solidFill>
                </a:rPr>
                <a:t>1 in </a:t>
              </a:r>
              <a:r>
                <a:rPr lang="en-US" altLang="en-US" dirty="0" err="1" smtClean="0">
                  <a:solidFill>
                    <a:srgbClr val="FF0000"/>
                  </a:solidFill>
                </a:rPr>
                <a:t>ognuno</a:t>
              </a:r>
              <a:endParaRPr lang="en-US" altLang="he-IL" dirty="0">
                <a:solidFill>
                  <a:srgbClr val="FF0000"/>
                </a:solidFill>
              </a:endParaRPr>
            </a:p>
          </p:txBody>
        </p:sp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1907704" y="4081493"/>
              <a:ext cx="3036887" cy="1205068"/>
              <a:chOff x="1292" y="3072"/>
              <a:chExt cx="1961" cy="1032"/>
            </a:xfrm>
            <a:effectLst/>
          </p:grpSpPr>
          <p:sp>
            <p:nvSpPr>
              <p:cNvPr id="133137" name="Line 17"/>
              <p:cNvSpPr>
                <a:spLocks noChangeShapeType="1"/>
              </p:cNvSpPr>
              <p:nvPr/>
            </p:nvSpPr>
            <p:spPr bwMode="auto">
              <a:xfrm flipH="1" flipV="1">
                <a:off x="1584" y="3072"/>
                <a:ext cx="382" cy="768"/>
              </a:xfrm>
              <a:prstGeom prst="line">
                <a:avLst/>
              </a:prstGeom>
              <a:noFill/>
              <a:ln w="57150">
                <a:solidFill>
                  <a:srgbClr val="FF5050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138" name="Line 18"/>
              <p:cNvSpPr>
                <a:spLocks noChangeShapeType="1"/>
              </p:cNvSpPr>
              <p:nvPr/>
            </p:nvSpPr>
            <p:spPr bwMode="auto">
              <a:xfrm flipV="1">
                <a:off x="2352" y="3120"/>
                <a:ext cx="576" cy="768"/>
              </a:xfrm>
              <a:prstGeom prst="line">
                <a:avLst/>
              </a:prstGeom>
              <a:noFill/>
              <a:ln w="57150">
                <a:solidFill>
                  <a:srgbClr val="FF5050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139" name="Text Box 19"/>
              <p:cNvSpPr txBox="1">
                <a:spLocks noChangeArrowheads="1"/>
              </p:cNvSpPr>
              <p:nvPr/>
            </p:nvSpPr>
            <p:spPr bwMode="auto">
              <a:xfrm>
                <a:off x="1292" y="3788"/>
                <a:ext cx="1961" cy="3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r>
                  <a:rPr lang="en-US" altLang="he-IL" dirty="0" err="1" smtClean="0">
                    <a:solidFill>
                      <a:srgbClr val="FF5050"/>
                    </a:solidFill>
                  </a:rPr>
                  <a:t>nessun</a:t>
                </a:r>
                <a:r>
                  <a:rPr lang="en-US" altLang="he-IL" dirty="0" smtClean="0">
                    <a:solidFill>
                      <a:srgbClr val="FF5050"/>
                    </a:solidFill>
                  </a:rPr>
                  <a:t> </a:t>
                </a:r>
                <a:r>
                  <a:rPr lang="en-US" altLang="he-IL" dirty="0" err="1" smtClean="0">
                    <a:solidFill>
                      <a:srgbClr val="FF5050"/>
                    </a:solidFill>
                  </a:rPr>
                  <a:t>vertice</a:t>
                </a:r>
                <a:r>
                  <a:rPr lang="en-US" altLang="he-IL" dirty="0" smtClean="0">
                    <a:solidFill>
                      <a:srgbClr val="FF5050"/>
                    </a:solidFill>
                  </a:rPr>
                  <a:t> in </a:t>
                </a:r>
                <a:r>
                  <a:rPr lang="en-US" altLang="he-IL" dirty="0" err="1" smtClean="0">
                    <a:solidFill>
                      <a:srgbClr val="FF5050"/>
                    </a:solidFill>
                  </a:rPr>
                  <a:t>comune</a:t>
                </a:r>
                <a:r>
                  <a:rPr lang="en-US" altLang="he-IL" dirty="0" smtClean="0">
                    <a:solidFill>
                      <a:srgbClr val="FF5050"/>
                    </a:solidFill>
                  </a:rPr>
                  <a:t>!</a:t>
                </a:r>
                <a:endParaRPr lang="en-US" altLang="he-IL" dirty="0">
                  <a:solidFill>
                    <a:srgbClr val="FF5050"/>
                  </a:solidFill>
                </a:endParaRPr>
              </a:p>
            </p:txBody>
          </p:sp>
        </p:grpSp>
        <p:grpSp>
          <p:nvGrpSpPr>
            <p:cNvPr id="4" name="Group 20"/>
            <p:cNvGrpSpPr>
              <a:grpSpLocks/>
            </p:cNvGrpSpPr>
            <p:nvPr/>
          </p:nvGrpSpPr>
          <p:grpSpPr bwMode="auto">
            <a:xfrm>
              <a:off x="2804641" y="1516092"/>
              <a:ext cx="3886200" cy="1905000"/>
              <a:chOff x="1824" y="1488"/>
              <a:chExt cx="2448" cy="1200"/>
            </a:xfrm>
            <a:effectLst/>
          </p:grpSpPr>
          <p:sp>
            <p:nvSpPr>
              <p:cNvPr id="133141" name="Oval 21"/>
              <p:cNvSpPr>
                <a:spLocks noChangeArrowheads="1"/>
              </p:cNvSpPr>
              <p:nvPr/>
            </p:nvSpPr>
            <p:spPr bwMode="auto">
              <a:xfrm>
                <a:off x="2928" y="2448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142" name="Oval 22"/>
              <p:cNvSpPr>
                <a:spLocks noChangeArrowheads="1"/>
              </p:cNvSpPr>
              <p:nvPr/>
            </p:nvSpPr>
            <p:spPr bwMode="auto">
              <a:xfrm>
                <a:off x="1824" y="2304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143" name="Oval 23"/>
              <p:cNvSpPr>
                <a:spLocks noChangeArrowheads="1"/>
              </p:cNvSpPr>
              <p:nvPr/>
            </p:nvSpPr>
            <p:spPr bwMode="auto">
              <a:xfrm>
                <a:off x="4080" y="2496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144" name="Oval 24"/>
              <p:cNvSpPr>
                <a:spLocks noChangeArrowheads="1"/>
              </p:cNvSpPr>
              <p:nvPr/>
            </p:nvSpPr>
            <p:spPr bwMode="auto">
              <a:xfrm>
                <a:off x="3216" y="1488"/>
                <a:ext cx="192" cy="19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5" name="Segnaposto numero diapositiva 4"/>
          <p:cNvSpPr>
            <a:spLocks noGrp="1"/>
          </p:cNvSpPr>
          <p:nvPr>
            <p:ph type="sldNum" sz="quarter" idx="10"/>
          </p:nvPr>
        </p:nvSpPr>
        <p:spPr>
          <a:xfrm>
            <a:off x="7239000" y="6296744"/>
            <a:ext cx="1905000" cy="228600"/>
          </a:xfrm>
        </p:spPr>
        <p:txBody>
          <a:bodyPr/>
          <a:lstStyle/>
          <a:p>
            <a:pPr>
              <a:defRPr/>
            </a:pPr>
            <a:fld id="{339C88E6-3CA7-4152-AADD-37A56BC3AC1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42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61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-315416"/>
            <a:ext cx="7772400" cy="1470025"/>
          </a:xfrm>
        </p:spPr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3366FF"/>
                </a:solidFill>
                <a:latin typeface="Comic Sans MS" pitchFamily="66" charset="0"/>
              </a:rPr>
              <a:t>Lista tesine</a:t>
            </a:r>
            <a:endParaRPr lang="en-US" sz="36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208912" cy="4968552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Il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problema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dell’arresto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(Di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Ghionno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Modelli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di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calcolo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: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macchina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di Turing e RAM (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Gallina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)	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La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notazione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asintotica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: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classi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O, </a:t>
            </a:r>
            <a:r>
              <a:rPr lang="el-GR" sz="2600" dirty="0" smtClean="0">
                <a:solidFill>
                  <a:schemeClr val="tx1"/>
                </a:solidFill>
                <a:latin typeface="Comic Sans MS" pitchFamily="66" charset="0"/>
              </a:rPr>
              <a:t>Ω</a:t>
            </a:r>
            <a:r>
              <a:rPr lang="it-IT" sz="2600" dirty="0" smtClean="0">
                <a:solidFill>
                  <a:schemeClr val="tx1"/>
                </a:solidFill>
                <a:latin typeface="Comic Sans MS" pitchFamily="66" charset="0"/>
              </a:rPr>
              <a:t> e </a:t>
            </a:r>
            <a:r>
              <a:rPr lang="el-GR" sz="2600" dirty="0" smtClean="0">
                <a:solidFill>
                  <a:schemeClr val="tx1"/>
                </a:solidFill>
                <a:latin typeface="Comic Sans MS" pitchFamily="66" charset="0"/>
              </a:rPr>
              <a:t>Θ</a:t>
            </a:r>
            <a:r>
              <a:rPr lang="it-IT" sz="2600" dirty="0" smtClean="0">
                <a:solidFill>
                  <a:schemeClr val="tx1"/>
                </a:solidFill>
                <a:latin typeface="Comic Sans MS" pitchFamily="66" charset="0"/>
              </a:rPr>
              <a:t> (Gregori)</a:t>
            </a:r>
          </a:p>
          <a:p>
            <a:pPr marL="514350" indent="-514350" algn="l">
              <a:buFont typeface="+mj-lt"/>
              <a:buAutoNum type="arabicPeriod"/>
            </a:pPr>
            <a:r>
              <a:rPr lang="it-IT" sz="2600" dirty="0" smtClean="0">
                <a:solidFill>
                  <a:schemeClr val="tx1"/>
                </a:solidFill>
                <a:latin typeface="Comic Sans MS" pitchFamily="66" charset="0"/>
              </a:rPr>
              <a:t>Classi P, NP e </a:t>
            </a:r>
            <a:r>
              <a:rPr lang="it-IT" sz="2600" dirty="0" err="1" smtClean="0">
                <a:solidFill>
                  <a:schemeClr val="tx1"/>
                </a:solidFill>
                <a:latin typeface="Comic Sans MS" pitchFamily="66" charset="0"/>
              </a:rPr>
              <a:t>ExpTime</a:t>
            </a:r>
            <a:r>
              <a:rPr lang="it-IT" sz="2600" dirty="0" smtClean="0">
                <a:solidFill>
                  <a:schemeClr val="tx1"/>
                </a:solidFill>
                <a:latin typeface="Comic Sans MS" pitchFamily="66" charset="0"/>
              </a:rPr>
              <a:t> (Laconi)</a:t>
            </a:r>
          </a:p>
          <a:p>
            <a:pPr marL="514350" indent="-514350" algn="l">
              <a:buFont typeface="+mj-lt"/>
              <a:buAutoNum type="arabicPeriod"/>
            </a:pPr>
            <a:r>
              <a:rPr lang="it-IT" sz="2600" dirty="0" err="1" smtClean="0">
                <a:solidFill>
                  <a:schemeClr val="tx1"/>
                </a:solidFill>
                <a:latin typeface="Comic Sans MS" pitchFamily="66" charset="0"/>
              </a:rPr>
              <a:t>Selection</a:t>
            </a:r>
            <a:r>
              <a:rPr lang="it-IT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it-IT" sz="2600" dirty="0" err="1" smtClean="0">
                <a:solidFill>
                  <a:schemeClr val="tx1"/>
                </a:solidFill>
                <a:latin typeface="Comic Sans MS" pitchFamily="66" charset="0"/>
              </a:rPr>
              <a:t>sort</a:t>
            </a:r>
            <a:r>
              <a:rPr lang="it-IT" sz="2600" dirty="0" smtClean="0">
                <a:solidFill>
                  <a:schemeClr val="tx1"/>
                </a:solidFill>
                <a:latin typeface="Comic Sans MS" pitchFamily="66" charset="0"/>
              </a:rPr>
              <a:t> (Lops)</a:t>
            </a:r>
          </a:p>
          <a:p>
            <a:pPr marL="514350" indent="-514350" algn="l">
              <a:buFont typeface="+mj-lt"/>
              <a:buAutoNum type="arabicPeriod"/>
            </a:pPr>
            <a:r>
              <a:rPr lang="it-IT" sz="2600" dirty="0" err="1" smtClean="0">
                <a:solidFill>
                  <a:schemeClr val="tx1"/>
                </a:solidFill>
                <a:latin typeface="Comic Sans MS" pitchFamily="66" charset="0"/>
              </a:rPr>
              <a:t>Insertion</a:t>
            </a:r>
            <a:r>
              <a:rPr lang="it-IT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it-IT" sz="2600" dirty="0" err="1" smtClean="0">
                <a:solidFill>
                  <a:schemeClr val="tx1"/>
                </a:solidFill>
                <a:latin typeface="Comic Sans MS" pitchFamily="66" charset="0"/>
              </a:rPr>
              <a:t>sort</a:t>
            </a:r>
            <a:r>
              <a:rPr lang="it-IT" sz="2600" dirty="0" smtClean="0">
                <a:solidFill>
                  <a:schemeClr val="tx1"/>
                </a:solidFill>
                <a:latin typeface="Comic Sans MS" pitchFamily="66" charset="0"/>
              </a:rPr>
              <a:t> (Massi)</a:t>
            </a:r>
          </a:p>
          <a:p>
            <a:pPr marL="514350" indent="-514350" algn="l">
              <a:buFont typeface="+mj-lt"/>
              <a:buAutoNum type="arabicPeriod"/>
            </a:pPr>
            <a:r>
              <a:rPr lang="it-IT" sz="2600" dirty="0" smtClean="0">
                <a:solidFill>
                  <a:schemeClr val="tx1"/>
                </a:solidFill>
                <a:latin typeface="Comic Sans MS" pitchFamily="66" charset="0"/>
              </a:rPr>
              <a:t>Lower </a:t>
            </a:r>
            <a:r>
              <a:rPr lang="it-IT" sz="2600" dirty="0" err="1" smtClean="0">
                <a:solidFill>
                  <a:schemeClr val="tx1"/>
                </a:solidFill>
                <a:latin typeface="Comic Sans MS" pitchFamily="66" charset="0"/>
              </a:rPr>
              <a:t>bound</a:t>
            </a:r>
            <a:r>
              <a:rPr lang="it-IT" sz="2600" dirty="0" smtClean="0">
                <a:solidFill>
                  <a:schemeClr val="tx1"/>
                </a:solidFill>
                <a:latin typeface="Comic Sans MS" pitchFamily="66" charset="0"/>
              </a:rPr>
              <a:t> problema dell’ordinamento (</a:t>
            </a:r>
            <a:r>
              <a:rPr lang="it-IT" sz="2600" dirty="0" err="1" smtClean="0">
                <a:solidFill>
                  <a:schemeClr val="tx1"/>
                </a:solidFill>
                <a:latin typeface="Comic Sans MS" pitchFamily="66" charset="0"/>
              </a:rPr>
              <a:t>Mitrangolo</a:t>
            </a:r>
            <a:r>
              <a:rPr lang="it-IT" sz="2600" dirty="0" smtClean="0">
                <a:solidFill>
                  <a:schemeClr val="tx1"/>
                </a:solidFill>
                <a:latin typeface="Comic Sans MS" pitchFamily="66" charset="0"/>
              </a:rPr>
              <a:t>)</a:t>
            </a:r>
          </a:p>
          <a:p>
            <a:pPr marL="514350" indent="-514350" algn="l">
              <a:buFont typeface="+mj-lt"/>
              <a:buAutoNum type="arabicPeriod"/>
            </a:pPr>
            <a:r>
              <a:rPr lang="it-IT" sz="2600" dirty="0" smtClean="0">
                <a:solidFill>
                  <a:schemeClr val="tx1"/>
                </a:solidFill>
                <a:latin typeface="Comic Sans MS" pitchFamily="66" charset="0"/>
              </a:rPr>
              <a:t>Merge </a:t>
            </a:r>
            <a:r>
              <a:rPr lang="it-IT" sz="2600" dirty="0" err="1" smtClean="0">
                <a:solidFill>
                  <a:schemeClr val="tx1"/>
                </a:solidFill>
                <a:latin typeface="Comic Sans MS" pitchFamily="66" charset="0"/>
              </a:rPr>
              <a:t>sort</a:t>
            </a:r>
            <a:r>
              <a:rPr lang="it-IT" sz="2600" dirty="0" smtClean="0">
                <a:solidFill>
                  <a:schemeClr val="tx1"/>
                </a:solidFill>
                <a:latin typeface="Comic Sans MS" pitchFamily="66" charset="0"/>
              </a:rPr>
              <a:t> (Palombo)</a:t>
            </a:r>
          </a:p>
          <a:p>
            <a:pPr marL="514350" indent="-514350" algn="l">
              <a:buFont typeface="+mj-lt"/>
              <a:buAutoNum type="arabicPeriod"/>
            </a:pPr>
            <a:r>
              <a:rPr lang="it-IT" sz="2600" dirty="0">
                <a:solidFill>
                  <a:schemeClr val="tx1"/>
                </a:solidFill>
                <a:latin typeface="Comic Sans MS" pitchFamily="66" charset="0"/>
              </a:rPr>
              <a:t>Ricerca sequenziale e </a:t>
            </a:r>
            <a:r>
              <a:rPr lang="it-IT" sz="2600" dirty="0" smtClean="0">
                <a:solidFill>
                  <a:schemeClr val="tx1"/>
                </a:solidFill>
                <a:latin typeface="Comic Sans MS" pitchFamily="66" charset="0"/>
              </a:rPr>
              <a:t>binaria (</a:t>
            </a:r>
            <a:r>
              <a:rPr lang="it-IT" sz="2600" dirty="0" err="1" smtClean="0">
                <a:solidFill>
                  <a:schemeClr val="tx1"/>
                </a:solidFill>
                <a:latin typeface="Comic Sans MS" pitchFamily="66" charset="0"/>
              </a:rPr>
              <a:t>Terregna</a:t>
            </a:r>
            <a:r>
              <a:rPr lang="it-IT" sz="2600" dirty="0" smtClean="0">
                <a:solidFill>
                  <a:schemeClr val="tx1"/>
                </a:solidFill>
                <a:latin typeface="Comic Sans MS" pitchFamily="66" charset="0"/>
              </a:rPr>
              <a:t>)</a:t>
            </a:r>
          </a:p>
          <a:p>
            <a:pPr marL="514350" indent="-514350" algn="l">
              <a:buFont typeface="+mj-lt"/>
              <a:buAutoNum type="arabicPeriod"/>
            </a:pPr>
            <a:r>
              <a:rPr lang="it-IT" sz="2600" dirty="0" smtClean="0">
                <a:solidFill>
                  <a:schemeClr val="tx1"/>
                </a:solidFill>
                <a:latin typeface="Comic Sans MS" pitchFamily="66" charset="0"/>
              </a:rPr>
              <a:t>Il problema del cammino minimo (Cetrullo)</a:t>
            </a:r>
            <a:endParaRPr lang="it-IT" sz="2600" dirty="0">
              <a:solidFill>
                <a:schemeClr val="tx1"/>
              </a:solidFill>
              <a:latin typeface="Comic Sans MS" pitchFamily="66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it-IT" sz="2600" dirty="0" smtClean="0">
                <a:solidFill>
                  <a:schemeClr val="tx1"/>
                </a:solidFill>
                <a:latin typeface="Comic Sans MS" pitchFamily="66" charset="0"/>
              </a:rPr>
              <a:t>Algoritmi di approssimazione (Del Casale)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64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1pPr>
            <a:lvl2pPr marL="742950" indent="-28575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2pPr>
            <a:lvl3pPr marL="11430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3pPr>
            <a:lvl4pPr marL="16002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4pPr>
            <a:lvl5pPr marL="2057400" indent="-228600"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00"/>
                </a:solidFill>
                <a:latin typeface="Times" pitchFamily="18" charset="0"/>
                <a:sym typeface="Symbol" pitchFamily="18" charset="2"/>
              </a:defRPr>
            </a:lvl9pPr>
          </a:lstStyle>
          <a:p>
            <a:fld id="{D01CB816-F0F4-460A-B3EA-C313B05904D2}" type="slidenum">
              <a:rPr lang="it-IT" altLang="it-IT" sz="1400" smtClean="0">
                <a:solidFill>
                  <a:srgbClr val="FFFFFF"/>
                </a:solidFill>
              </a:rPr>
              <a:pPr/>
              <a:t>5</a:t>
            </a:fld>
            <a:endParaRPr lang="it-IT" altLang="it-IT" sz="1400" smtClean="0">
              <a:solidFill>
                <a:srgbClr val="FFFFFF"/>
              </a:solidFill>
            </a:endParaRP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black">
          <a:xfrm>
            <a:off x="735013" y="282575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</a:pPr>
            <a:r>
              <a:rPr lang="it-IT" altLang="it-IT" sz="3600" b="1" smtClean="0">
                <a:solidFill>
                  <a:srgbClr val="FFFFFF"/>
                </a:solidFill>
                <a:sym typeface="Symbol" pitchFamily="18" charset="2"/>
              </a:rPr>
              <a:t>Analisi dell’algoritmo di ricerca binaria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30088" y="2621954"/>
            <a:ext cx="76168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800" smtClean="0">
                <a:solidFill>
                  <a:srgbClr val="FFFF00"/>
                </a:solidFill>
                <a:latin typeface="Times" pitchFamily="18" charset="0"/>
                <a:sym typeface="Symbol" pitchFamily="18" charset="2"/>
              </a:rPr>
              <a:t>T</a:t>
            </a:r>
            <a:r>
              <a:rPr lang="it-IT" altLang="it-IT" sz="2800" baseline="-25000" smtClean="0">
                <a:solidFill>
                  <a:srgbClr val="FFFF00"/>
                </a:solidFill>
                <a:latin typeface="Times" pitchFamily="18" charset="0"/>
                <a:sym typeface="Symbol" pitchFamily="18" charset="2"/>
              </a:rPr>
              <a:t>best</a:t>
            </a:r>
            <a:r>
              <a:rPr lang="it-IT" altLang="it-IT" sz="2800" smtClean="0">
                <a:solidFill>
                  <a:srgbClr val="FFFF00"/>
                </a:solidFill>
                <a:latin typeface="Times" pitchFamily="18" charset="0"/>
                <a:sym typeface="Symbol" pitchFamily="18" charset="2"/>
              </a:rPr>
              <a:t>(n) = 1               </a:t>
            </a:r>
            <a:r>
              <a:rPr lang="it-IT" altLang="it-IT" sz="2800" smtClean="0">
                <a:solidFill>
                  <a:srgbClr val="FFFFFF"/>
                </a:solidFill>
                <a:latin typeface="Times" pitchFamily="18" charset="0"/>
                <a:sym typeface="Symbol" pitchFamily="18" charset="2"/>
              </a:rPr>
              <a:t>l’elemento centrale è uguale a x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altLang="it-IT" sz="2800" smtClean="0">
              <a:solidFill>
                <a:srgbClr val="FFFF00"/>
              </a:solidFill>
              <a:latin typeface="Times" pitchFamily="18" charset="0"/>
              <a:sym typeface="Symbol" pitchFamily="18" charset="2"/>
            </a:endParaRP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430088" y="3082329"/>
            <a:ext cx="853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800" smtClean="0">
                <a:solidFill>
                  <a:srgbClr val="FFFF00"/>
                </a:solidFill>
                <a:latin typeface="Times" pitchFamily="18" charset="0"/>
                <a:sym typeface="Symbol" pitchFamily="18" charset="2"/>
              </a:rPr>
              <a:t>T</a:t>
            </a:r>
            <a:r>
              <a:rPr lang="it-IT" altLang="it-IT" sz="2800" baseline="-25000" smtClean="0">
                <a:solidFill>
                  <a:srgbClr val="FFFF00"/>
                </a:solidFill>
                <a:latin typeface="Times" pitchFamily="18" charset="0"/>
                <a:sym typeface="Symbol" pitchFamily="18" charset="2"/>
              </a:rPr>
              <a:t>worst</a:t>
            </a:r>
            <a:r>
              <a:rPr lang="it-IT" altLang="it-IT" sz="2800" smtClean="0">
                <a:solidFill>
                  <a:srgbClr val="FFFF00"/>
                </a:solidFill>
                <a:latin typeface="Times" pitchFamily="18" charset="0"/>
                <a:sym typeface="Symbol" pitchFamily="18" charset="2"/>
              </a:rPr>
              <a:t>(n) = </a:t>
            </a:r>
            <a:r>
              <a:rPr lang="el-GR" altLang="it-IT" sz="2400" smtClean="0">
                <a:solidFill>
                  <a:srgbClr val="FFFF00"/>
                </a:solidFill>
                <a:latin typeface="Times" pitchFamily="18" charset="0"/>
                <a:sym typeface="Symbol" pitchFamily="18" charset="2"/>
              </a:rPr>
              <a:t>Θ</a:t>
            </a:r>
            <a:r>
              <a:rPr lang="it-IT" altLang="it-IT" sz="2400" smtClean="0">
                <a:solidFill>
                  <a:srgbClr val="FFFF00"/>
                </a:solidFill>
                <a:latin typeface="Times" pitchFamily="18" charset="0"/>
                <a:sym typeface="Symbol" pitchFamily="18" charset="2"/>
              </a:rPr>
              <a:t>(log n)</a:t>
            </a:r>
            <a:r>
              <a:rPr lang="it-IT" altLang="it-IT" sz="2400" smtClean="0">
                <a:solidFill>
                  <a:srgbClr val="000000"/>
                </a:solidFill>
                <a:latin typeface="Times" pitchFamily="18" charset="0"/>
                <a:sym typeface="Symbol" pitchFamily="18" charset="2"/>
              </a:rPr>
              <a:t> 	  </a:t>
            </a:r>
            <a:r>
              <a:rPr lang="it-IT" altLang="it-IT" sz="2800" smtClean="0">
                <a:solidFill>
                  <a:srgbClr val="FFFFFF"/>
                </a:solidFill>
                <a:latin typeface="Times" pitchFamily="18" charset="0"/>
                <a:sym typeface="Symbol" pitchFamily="18" charset="2"/>
              </a:rPr>
              <a:t>x</a:t>
            </a:r>
            <a:r>
              <a:rPr lang="it-IT" altLang="it-IT" sz="2800" i="1" smtClean="0">
                <a:solidFill>
                  <a:srgbClr val="FFFFFF"/>
                </a:solidFill>
                <a:latin typeface="Times" pitchFamily="18" charset="0"/>
                <a:sym typeface="Symbol" pitchFamily="18" charset="2"/>
              </a:rPr>
              <a:t>L</a:t>
            </a:r>
            <a:endParaRPr lang="it-IT" altLang="it-IT" sz="2800" smtClean="0">
              <a:solidFill>
                <a:srgbClr val="FFFFFF"/>
              </a:solidFill>
              <a:latin typeface="Times" pitchFamily="18" charset="0"/>
              <a:sym typeface="Symbol" pitchFamily="18" charset="2"/>
            </a:endParaRPr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1155576" y="3587154"/>
            <a:ext cx="780891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400" smtClean="0">
                <a:solidFill>
                  <a:srgbClr val="FFFFFF"/>
                </a:solidFill>
                <a:latin typeface="Times" pitchFamily="18" charset="0"/>
                <a:sym typeface="Symbol" pitchFamily="18" charset="2"/>
              </a:rPr>
              <a:t>Infatti, poiché la dimensione del sotto-array su cui si procede si dimezza dopo ogni confronto, dopo l’</a:t>
            </a:r>
            <a:r>
              <a:rPr lang="it-IT" altLang="it-IT" sz="2400" smtClean="0">
                <a:solidFill>
                  <a:srgbClr val="FFFF00"/>
                </a:solidFill>
                <a:latin typeface="Times" pitchFamily="18" charset="0"/>
                <a:sym typeface="Symbol" pitchFamily="18" charset="2"/>
              </a:rPr>
              <a:t>i</a:t>
            </a:r>
            <a:r>
              <a:rPr lang="it-IT" altLang="it-IT" sz="2400" smtClean="0">
                <a:solidFill>
                  <a:srgbClr val="FFFFFF"/>
                </a:solidFill>
                <a:latin typeface="Times" pitchFamily="18" charset="0"/>
                <a:sym typeface="Symbol" pitchFamily="18" charset="2"/>
              </a:rPr>
              <a:t>-esimo confronto il sottoarray di interesse ha dimensione </a:t>
            </a:r>
            <a:r>
              <a:rPr lang="it-IT" altLang="it-IT" sz="2400" smtClean="0">
                <a:solidFill>
                  <a:srgbClr val="FFFF00"/>
                </a:solidFill>
                <a:latin typeface="Times" pitchFamily="18" charset="0"/>
                <a:sym typeface="Symbol" pitchFamily="18" charset="2"/>
              </a:rPr>
              <a:t>n/2</a:t>
            </a:r>
            <a:r>
              <a:rPr lang="it-IT" altLang="it-IT" sz="2400" baseline="30000" smtClean="0">
                <a:solidFill>
                  <a:srgbClr val="FFFF00"/>
                </a:solidFill>
                <a:latin typeface="Times" pitchFamily="18" charset="0"/>
                <a:sym typeface="Symbol" pitchFamily="18" charset="2"/>
              </a:rPr>
              <a:t>i</a:t>
            </a:r>
            <a:r>
              <a:rPr lang="it-IT" altLang="it-IT" sz="2400" smtClean="0">
                <a:solidFill>
                  <a:srgbClr val="FFFFFF"/>
                </a:solidFill>
                <a:latin typeface="Times" pitchFamily="18" charset="0"/>
                <a:sym typeface="Symbol" pitchFamily="18" charset="2"/>
              </a:rPr>
              <a:t>. Quindi, dopo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400" smtClean="0">
                <a:solidFill>
                  <a:srgbClr val="FFFF00"/>
                </a:solidFill>
                <a:latin typeface="Times" pitchFamily="18" charset="0"/>
                <a:sym typeface="Symbol" pitchFamily="18" charset="2"/>
              </a:rPr>
              <a:t>i=log</a:t>
            </a:r>
            <a:r>
              <a:rPr lang="it-IT" altLang="it-IT" sz="2400" baseline="-25000" smtClean="0">
                <a:solidFill>
                  <a:srgbClr val="FFFF00"/>
                </a:solidFill>
                <a:latin typeface="Times" pitchFamily="18" charset="0"/>
                <a:sym typeface="Symbol" pitchFamily="18" charset="2"/>
              </a:rPr>
              <a:t> </a:t>
            </a:r>
            <a:r>
              <a:rPr lang="it-IT" altLang="it-IT" sz="2400" smtClean="0">
                <a:solidFill>
                  <a:srgbClr val="FFFF00"/>
                </a:solidFill>
                <a:latin typeface="Times" pitchFamily="18" charset="0"/>
                <a:sym typeface="Symbol" pitchFamily="18" charset="2"/>
              </a:rPr>
              <a:t>n +1</a:t>
            </a:r>
            <a:r>
              <a:rPr lang="it-IT" altLang="it-IT" sz="2400" smtClean="0">
                <a:solidFill>
                  <a:srgbClr val="FFFFFF"/>
                </a:solidFill>
                <a:latin typeface="Times" pitchFamily="18" charset="0"/>
                <a:sym typeface="Symbol" pitchFamily="18" charset="2"/>
              </a:rPr>
              <a:t> confronti, si arriva  ad avere </a:t>
            </a:r>
            <a:r>
              <a:rPr lang="it-IT" altLang="it-IT" sz="2400" smtClean="0">
                <a:solidFill>
                  <a:srgbClr val="FFFF00"/>
                </a:solidFill>
                <a:latin typeface="Times" pitchFamily="18" charset="0"/>
                <a:sym typeface="Symbol" pitchFamily="18" charset="2"/>
              </a:rPr>
              <a:t>a&gt;b</a:t>
            </a:r>
            <a:r>
              <a:rPr lang="it-IT" altLang="it-IT" sz="2400" smtClean="0">
                <a:solidFill>
                  <a:srgbClr val="FFFFFF"/>
                </a:solidFill>
                <a:latin typeface="Times" pitchFamily="18" charset="0"/>
                <a:sym typeface="Symbol" pitchFamily="18" charset="2"/>
              </a:rPr>
              <a:t>.</a:t>
            </a:r>
          </a:p>
        </p:txBody>
      </p:sp>
      <p:sp>
        <p:nvSpPr>
          <p:cNvPr id="8200" name="Rectangle 19"/>
          <p:cNvSpPr>
            <a:spLocks noChangeArrowheads="1"/>
          </p:cNvSpPr>
          <p:nvPr/>
        </p:nvSpPr>
        <p:spPr bwMode="auto">
          <a:xfrm>
            <a:off x="35496" y="1382862"/>
            <a:ext cx="9175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dirty="0" smtClean="0">
                <a:solidFill>
                  <a:srgbClr val="FFFFFF"/>
                </a:solidFill>
                <a:latin typeface="Times" pitchFamily="18" charset="0"/>
                <a:sym typeface="Symbol" pitchFamily="18" charset="2"/>
              </a:rPr>
              <a:t>Contiamo i confronti eseguiti nell’</a:t>
            </a:r>
            <a:r>
              <a:rPr lang="it-IT" sz="2400" dirty="0" smtClean="0">
                <a:solidFill>
                  <a:srgbClr val="FFFF00"/>
                </a:solidFill>
                <a:latin typeface="Times" pitchFamily="18" charset="0"/>
                <a:sym typeface="Symbol" pitchFamily="18" charset="2"/>
              </a:rPr>
              <a:t>istruzione 3 </a:t>
            </a:r>
            <a:r>
              <a:rPr lang="it-IT" sz="2400" b="1" dirty="0" smtClean="0">
                <a:solidFill>
                  <a:srgbClr val="FF9900"/>
                </a:solidFill>
                <a:latin typeface="Times" pitchFamily="18" charset="0"/>
                <a:sym typeface="Symbol" pitchFamily="18" charset="2"/>
              </a:rPr>
              <a:t>(operazione dominante):</a:t>
            </a:r>
          </a:p>
        </p:txBody>
      </p:sp>
    </p:spTree>
    <p:extLst>
      <p:ext uri="{BB962C8B-B14F-4D97-AF65-F5344CB8AC3E}">
        <p14:creationId xmlns:p14="http://schemas.microsoft.com/office/powerpoint/2010/main" val="107723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8" grpId="0"/>
      <p:bldP spid="1771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555750"/>
            <a:ext cx="8713787" cy="4897438"/>
          </a:xfrm>
        </p:spPr>
        <p:txBody>
          <a:bodyPr/>
          <a:lstStyle/>
          <a:p>
            <a:pPr eaLnBrk="1" hangingPunct="1"/>
            <a:r>
              <a:rPr lang="it-IT" smtClean="0"/>
              <a:t>Problema dell’ordinamento:</a:t>
            </a:r>
          </a:p>
          <a:p>
            <a:pPr lvl="1" eaLnBrk="1" hangingPunct="1"/>
            <a:r>
              <a:rPr lang="it-IT" sz="3200" smtClean="0"/>
              <a:t>Lower bound - </a:t>
            </a:r>
            <a:r>
              <a:rPr lang="it-IT" sz="3200" smtClean="0">
                <a:sym typeface="Symbol" pitchFamily="18" charset="2"/>
              </a:rPr>
              <a:t>(n log n)    albero di decisione</a:t>
            </a:r>
            <a:endParaRPr lang="it-IT" sz="3200" smtClean="0"/>
          </a:p>
          <a:p>
            <a:pPr lvl="1" eaLnBrk="1" hangingPunct="1"/>
            <a:r>
              <a:rPr lang="it-IT" sz="3200" smtClean="0"/>
              <a:t>Upper bound – O(n</a:t>
            </a:r>
            <a:r>
              <a:rPr lang="it-IT" sz="3200" baseline="30000" smtClean="0"/>
              <a:t>2</a:t>
            </a:r>
            <a:r>
              <a:rPr lang="it-IT" sz="3200" smtClean="0"/>
              <a:t>)            IS,SS</a:t>
            </a:r>
          </a:p>
          <a:p>
            <a:pPr eaLnBrk="1" hangingPunct="1"/>
            <a:r>
              <a:rPr lang="en-US" smtClean="0"/>
              <a:t>Proviamo</a:t>
            </a:r>
            <a:r>
              <a:rPr lang="it-IT" smtClean="0"/>
              <a:t> a costruire un algoritmo ottimo, </a:t>
            </a:r>
            <a:r>
              <a:rPr lang="it-IT" altLang="it-IT" smtClean="0"/>
              <a:t>usando la tecnica del </a:t>
            </a:r>
            <a:r>
              <a:rPr lang="it-IT" altLang="it-IT" smtClean="0">
                <a:solidFill>
                  <a:srgbClr val="FFFF00"/>
                </a:solidFill>
              </a:rPr>
              <a:t>divide et impera</a:t>
            </a:r>
            <a:r>
              <a:rPr lang="it-IT" altLang="it-IT" smtClean="0"/>
              <a:t>:</a:t>
            </a:r>
            <a:endParaRPr lang="it-IT" altLang="it-IT" smtClean="0">
              <a:solidFill>
                <a:srgbClr val="FFFF00"/>
              </a:solidFill>
            </a:endParaRPr>
          </a:p>
          <a:p>
            <a:pPr lvl="1" eaLnBrk="1" hangingPunct="1">
              <a:buFontTx/>
              <a:buChar char="1"/>
            </a:pPr>
            <a:r>
              <a:rPr lang="it-IT" altLang="it-IT" smtClean="0"/>
              <a:t> </a:t>
            </a:r>
            <a:r>
              <a:rPr lang="it-IT" altLang="it-IT" smtClean="0">
                <a:solidFill>
                  <a:srgbClr val="FFFF00"/>
                </a:solidFill>
              </a:rPr>
              <a:t>Divide</a:t>
            </a:r>
            <a:r>
              <a:rPr lang="it-IT" altLang="it-IT" smtClean="0"/>
              <a:t>: dividi l’array a metà</a:t>
            </a:r>
          </a:p>
          <a:p>
            <a:pPr lvl="1" eaLnBrk="1" hangingPunct="1">
              <a:buFontTx/>
              <a:buChar char="2"/>
            </a:pPr>
            <a:r>
              <a:rPr lang="it-IT" altLang="it-IT" smtClean="0"/>
              <a:t> Risolvi il sottoproblema ricorsivamente</a:t>
            </a:r>
          </a:p>
          <a:p>
            <a:pPr lvl="1" eaLnBrk="1" hangingPunct="1">
              <a:buFontTx/>
              <a:buChar char="3"/>
            </a:pPr>
            <a:r>
              <a:rPr lang="it-IT" altLang="it-IT" smtClean="0"/>
              <a:t> </a:t>
            </a:r>
            <a:r>
              <a:rPr lang="it-IT" altLang="it-IT" smtClean="0">
                <a:solidFill>
                  <a:srgbClr val="FFFF00"/>
                </a:solidFill>
              </a:rPr>
              <a:t>Impera</a:t>
            </a:r>
            <a:r>
              <a:rPr lang="it-IT" altLang="it-IT" smtClean="0"/>
              <a:t>: fondi le due sottosequenze ordinate</a:t>
            </a:r>
          </a:p>
          <a:p>
            <a:pPr eaLnBrk="1" hangingPunct="1"/>
            <a:endParaRPr lang="it-IT" altLang="it-IT" smtClean="0"/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black">
          <a:xfrm>
            <a:off x="107504" y="260350"/>
            <a:ext cx="8856984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4000" b="1" dirty="0">
                <a:solidFill>
                  <a:srgbClr val="FFFF00"/>
                </a:solidFill>
              </a:rPr>
              <a:t>Un algoritmo </a:t>
            </a:r>
            <a:r>
              <a:rPr lang="it-IT" altLang="it-IT" sz="4000" b="1" dirty="0" smtClean="0">
                <a:solidFill>
                  <a:srgbClr val="FFFF00"/>
                </a:solidFill>
              </a:rPr>
              <a:t>di ordinamento ottimo</a:t>
            </a:r>
            <a:r>
              <a:rPr lang="it-IT" altLang="it-IT" sz="4000" b="1" dirty="0">
                <a:solidFill>
                  <a:srgbClr val="FFFF00"/>
                </a:solidFill>
              </a:rPr>
              <a:t>: il </a:t>
            </a:r>
            <a:r>
              <a:rPr lang="it-IT" altLang="it-IT" sz="4000" b="1" dirty="0" err="1">
                <a:solidFill>
                  <a:srgbClr val="FFFF00"/>
                </a:solidFill>
              </a:rPr>
              <a:t>MergeSort</a:t>
            </a:r>
            <a:r>
              <a:rPr lang="it-IT" altLang="it-IT" sz="4000" b="1" dirty="0">
                <a:solidFill>
                  <a:srgbClr val="FFFF00"/>
                </a:solidFill>
              </a:rPr>
              <a:t> (</a:t>
            </a:r>
            <a:r>
              <a:rPr lang="de-DE" altLang="it-IT" sz="4000" b="1" dirty="0">
                <a:solidFill>
                  <a:srgbClr val="FFFF00"/>
                </a:solidFill>
              </a:rPr>
              <a:t>John von Neumann, 1945)</a:t>
            </a:r>
            <a:endParaRPr lang="it-IT" altLang="it-IT" sz="4000" b="1" dirty="0">
              <a:solidFill>
                <a:srgbClr val="FFFF00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37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9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9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9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9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9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9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457200" y="1371600"/>
            <a:ext cx="5943600" cy="4887913"/>
          </a:xfrm>
          <a:prstGeom prst="rect">
            <a:avLst/>
          </a:prstGeom>
          <a:solidFill>
            <a:srgbClr val="FFFFBF"/>
          </a:solidFill>
          <a:ln w="1905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black">
          <a:xfrm>
            <a:off x="668338" y="455613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4000" b="1">
                <a:solidFill>
                  <a:srgbClr val="FFFF00"/>
                </a:solidFill>
              </a:rPr>
              <a:t>Esempio di esecuzione</a:t>
            </a:r>
          </a:p>
        </p:txBody>
      </p:sp>
      <p:pic>
        <p:nvPicPr>
          <p:cNvPr id="174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" y="1506538"/>
            <a:ext cx="5200650" cy="456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400800" y="2667000"/>
            <a:ext cx="2590800" cy="25908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it-IT" altLang="it-IT" dirty="0" smtClean="0"/>
              <a:t>Input ed </a:t>
            </a:r>
          </a:p>
          <a:p>
            <a:pPr algn="ctr" eaLnBrk="1" hangingPunct="1">
              <a:buFontTx/>
              <a:buNone/>
              <a:defRPr/>
            </a:pPr>
            <a:r>
              <a:rPr lang="it-IT" altLang="it-IT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r>
              <a:rPr lang="it-IT" altLang="it-IT" dirty="0" smtClean="0"/>
              <a:t> delle </a:t>
            </a:r>
          </a:p>
          <a:p>
            <a:pPr algn="ctr" eaLnBrk="1" hangingPunct="1">
              <a:buFontTx/>
              <a:buNone/>
              <a:defRPr/>
            </a:pPr>
            <a:r>
              <a:rPr lang="it-IT" altLang="it-IT" dirty="0" smtClean="0"/>
              <a:t>chiamate</a:t>
            </a:r>
          </a:p>
          <a:p>
            <a:pPr algn="ctr" eaLnBrk="1" hangingPunct="1">
              <a:buFontTx/>
              <a:buNone/>
              <a:defRPr/>
            </a:pPr>
            <a:r>
              <a:rPr lang="it-IT" altLang="it-IT" dirty="0" smtClean="0"/>
              <a:t>ricorsive</a:t>
            </a:r>
            <a:endParaRPr lang="it-IT" altLang="it-IT" dirty="0" smtClean="0">
              <a:solidFill>
                <a:srgbClr val="FFFF00"/>
              </a:solidFill>
            </a:endParaRPr>
          </a:p>
          <a:p>
            <a:pPr algn="ctr" eaLnBrk="1" hangingPunct="1">
              <a:buFontTx/>
              <a:buNone/>
              <a:defRPr/>
            </a:pPr>
            <a:endParaRPr lang="it-IT" altLang="it-IT" dirty="0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48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07375" cy="36337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mtClean="0"/>
              <a:t>Due array ordinati A e B possono essere fusi rapidamente: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mtClean="0">
                <a:solidFill>
                  <a:srgbClr val="FFFF00"/>
                </a:solidFill>
              </a:rPr>
              <a:t>estrai ripetutamente il minimo di A e</a:t>
            </a:r>
            <a:r>
              <a:rPr lang="it-IT" altLang="it-IT" smtClean="0"/>
              <a:t> </a:t>
            </a:r>
            <a:r>
              <a:rPr lang="it-IT" altLang="it-IT" smtClean="0">
                <a:solidFill>
                  <a:srgbClr val="FFFF00"/>
                </a:solidFill>
              </a:rPr>
              <a:t>B</a:t>
            </a:r>
            <a:r>
              <a:rPr lang="it-IT" altLang="it-IT" smtClean="0"/>
              <a:t> e copialo nell’array di output, finché A oppure B non diventa vuoto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mtClean="0"/>
              <a:t>copia gli elementi dell’array non ancora completamente svuotato alla fine dell’array di output</a:t>
            </a:r>
            <a:endParaRPr lang="it-IT" altLang="it-IT" sz="1400" smtClean="0"/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black">
          <a:xfrm>
            <a:off x="251520" y="533400"/>
            <a:ext cx="843528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3200" b="1" dirty="0">
                <a:solidFill>
                  <a:srgbClr val="FFFF00"/>
                </a:solidFill>
              </a:rPr>
              <a:t>Fusione di sequenze </a:t>
            </a:r>
            <a:r>
              <a:rPr lang="it-IT" altLang="it-IT" sz="3200" b="1" dirty="0" smtClean="0">
                <a:solidFill>
                  <a:srgbClr val="FFFF00"/>
                </a:solidFill>
              </a:rPr>
              <a:t>ordinate (passo di </a:t>
            </a:r>
            <a:r>
              <a:rPr lang="it-IT" altLang="it-IT" sz="3200" b="1" i="1" dirty="0" smtClean="0">
                <a:solidFill>
                  <a:srgbClr val="FFFF00"/>
                </a:solidFill>
              </a:rPr>
              <a:t>impera</a:t>
            </a:r>
            <a:r>
              <a:rPr lang="it-IT" altLang="it-IT" sz="3200" b="1" dirty="0" smtClean="0">
                <a:solidFill>
                  <a:srgbClr val="FFFF00"/>
                </a:solidFill>
              </a:rPr>
              <a:t>)</a:t>
            </a:r>
            <a:endParaRPr lang="it-IT" altLang="it-IT" sz="3200" b="1" dirty="0">
              <a:solidFill>
                <a:srgbClr val="FFFF00"/>
              </a:solidFill>
            </a:endParaRPr>
          </a:p>
        </p:txBody>
      </p:sp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735013" y="5300663"/>
            <a:ext cx="77168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b="1">
                <a:solidFill>
                  <a:srgbClr val="FFFF00"/>
                </a:solidFill>
              </a:rPr>
              <a:t>Notazione: </a:t>
            </a:r>
            <a:r>
              <a:rPr lang="it-IT">
                <a:solidFill>
                  <a:srgbClr val="FFFFFF"/>
                </a:solidFill>
              </a:rPr>
              <a:t>dato un array A e due indici x </a:t>
            </a:r>
            <a:r>
              <a:rPr lang="it-IT">
                <a:solidFill>
                  <a:srgbClr val="FFFFFF"/>
                </a:solidFill>
                <a:sym typeface="Symbol" pitchFamily="18" charset="2"/>
              </a:rPr>
              <a:t> y, denotiamo con</a:t>
            </a:r>
          </a:p>
          <a:p>
            <a:r>
              <a:rPr lang="it-IT">
                <a:solidFill>
                  <a:srgbClr val="FFFFFF"/>
                </a:solidFill>
                <a:sym typeface="Symbol" pitchFamily="18" charset="2"/>
              </a:rPr>
              <a:t> A[x;y] la porzione di A costituita da A[x], A[x+1],…,A[y]</a:t>
            </a:r>
            <a:endParaRPr lang="it-IT" b="1">
              <a:solidFill>
                <a:srgbClr val="FFFF00"/>
              </a:solidFill>
              <a:sym typeface="Symbol" pitchFamily="18" charset="2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480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250825" y="1052513"/>
            <a:ext cx="5029200" cy="5319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00"/>
                </a:solidFill>
              </a:rPr>
              <a:t>Merge (A, i</a:t>
            </a:r>
            <a:r>
              <a:rPr lang="en-US" sz="1800" baseline="-25000">
                <a:solidFill>
                  <a:srgbClr val="000000"/>
                </a:solidFill>
              </a:rPr>
              <a:t>1</a:t>
            </a:r>
            <a:r>
              <a:rPr lang="en-US" sz="1800">
                <a:solidFill>
                  <a:srgbClr val="000000"/>
                </a:solidFill>
              </a:rPr>
              <a:t>, f</a:t>
            </a:r>
            <a:r>
              <a:rPr lang="en-US" sz="1800" baseline="-25000">
                <a:solidFill>
                  <a:srgbClr val="000000"/>
                </a:solidFill>
              </a:rPr>
              <a:t>1</a:t>
            </a:r>
            <a:r>
              <a:rPr lang="en-US" sz="1800">
                <a:solidFill>
                  <a:srgbClr val="000000"/>
                </a:solidFill>
              </a:rPr>
              <a:t>, f</a:t>
            </a:r>
            <a:r>
              <a:rPr lang="en-US" sz="1800" baseline="-25000">
                <a:solidFill>
                  <a:srgbClr val="000000"/>
                </a:solidFill>
              </a:rPr>
              <a:t>2</a:t>
            </a:r>
            <a:r>
              <a:rPr lang="en-US" sz="1800">
                <a:solidFill>
                  <a:srgbClr val="000000"/>
                </a:solidFill>
              </a:rPr>
              <a:t>)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1800">
                <a:solidFill>
                  <a:srgbClr val="000000"/>
                </a:solidFill>
              </a:rPr>
              <a:t> Sia X un array ausiliario di lunghezza f</a:t>
            </a:r>
            <a:r>
              <a:rPr lang="en-US" sz="1800" baseline="-25000">
                <a:solidFill>
                  <a:srgbClr val="000000"/>
                </a:solidFill>
              </a:rPr>
              <a:t>2</a:t>
            </a:r>
            <a:r>
              <a:rPr lang="en-US" sz="1800">
                <a:solidFill>
                  <a:srgbClr val="000000"/>
                </a:solidFill>
              </a:rPr>
              <a:t>-i</a:t>
            </a:r>
            <a:r>
              <a:rPr lang="en-US" sz="1800" baseline="-25000">
                <a:solidFill>
                  <a:srgbClr val="000000"/>
                </a:solidFill>
              </a:rPr>
              <a:t>1</a:t>
            </a:r>
            <a:r>
              <a:rPr lang="en-US" sz="1800">
                <a:solidFill>
                  <a:srgbClr val="000000"/>
                </a:solidFill>
              </a:rPr>
              <a:t>+1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1800">
                <a:solidFill>
                  <a:srgbClr val="000000"/>
                </a:solidFill>
              </a:rPr>
              <a:t> i=1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1800">
                <a:solidFill>
                  <a:srgbClr val="000000"/>
                </a:solidFill>
              </a:rPr>
              <a:t> i</a:t>
            </a:r>
            <a:r>
              <a:rPr lang="en-US" sz="1800" baseline="-25000">
                <a:solidFill>
                  <a:srgbClr val="000000"/>
                </a:solidFill>
              </a:rPr>
              <a:t>2</a:t>
            </a:r>
            <a:r>
              <a:rPr lang="en-US" sz="1800">
                <a:solidFill>
                  <a:srgbClr val="000000"/>
                </a:solidFill>
              </a:rPr>
              <a:t>=f</a:t>
            </a:r>
            <a:r>
              <a:rPr lang="en-US" sz="1800" baseline="-25000">
                <a:solidFill>
                  <a:srgbClr val="000000"/>
                </a:solidFill>
              </a:rPr>
              <a:t>1</a:t>
            </a:r>
            <a:r>
              <a:rPr lang="en-US" sz="1800">
                <a:solidFill>
                  <a:srgbClr val="000000"/>
                </a:solidFill>
              </a:rPr>
              <a:t>+1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</a:rPr>
              <a:t>while</a:t>
            </a:r>
            <a:r>
              <a:rPr lang="en-US" sz="1800">
                <a:solidFill>
                  <a:srgbClr val="000000"/>
                </a:solidFill>
              </a:rPr>
              <a:t> (i</a:t>
            </a:r>
            <a:r>
              <a:rPr lang="en-US" sz="1800" baseline="-25000">
                <a:solidFill>
                  <a:srgbClr val="000000"/>
                </a:solidFill>
              </a:rPr>
              <a:t>1</a:t>
            </a:r>
            <a:r>
              <a:rPr lang="en-US" sz="1800">
                <a:solidFill>
                  <a:srgbClr val="000000"/>
                </a:solidFill>
                <a:sym typeface="Symbol" pitchFamily="18" charset="2"/>
              </a:rPr>
              <a:t> </a:t>
            </a:r>
            <a:r>
              <a:rPr lang="en-US" sz="1800">
                <a:solidFill>
                  <a:srgbClr val="000000"/>
                </a:solidFill>
              </a:rPr>
              <a:t>f</a:t>
            </a:r>
            <a:r>
              <a:rPr lang="en-US" sz="1800" baseline="-25000">
                <a:solidFill>
                  <a:srgbClr val="000000"/>
                </a:solidFill>
              </a:rPr>
              <a:t>1</a:t>
            </a:r>
            <a:r>
              <a:rPr lang="en-US" sz="1800">
                <a:solidFill>
                  <a:srgbClr val="000000"/>
                </a:solidFill>
              </a:rPr>
              <a:t> e i</a:t>
            </a:r>
            <a:r>
              <a:rPr lang="en-US" sz="1800" baseline="-25000">
                <a:solidFill>
                  <a:srgbClr val="000000"/>
                </a:solidFill>
              </a:rPr>
              <a:t>2</a:t>
            </a: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  <a:sym typeface="Symbol" pitchFamily="18" charset="2"/>
              </a:rPr>
              <a:t></a:t>
            </a:r>
            <a:r>
              <a:rPr lang="en-US" sz="1800">
                <a:solidFill>
                  <a:srgbClr val="000000"/>
                </a:solidFill>
              </a:rPr>
              <a:t> f</a:t>
            </a:r>
            <a:r>
              <a:rPr lang="en-US" sz="1800" baseline="-25000">
                <a:solidFill>
                  <a:srgbClr val="000000"/>
                </a:solidFill>
              </a:rPr>
              <a:t>2</a:t>
            </a:r>
            <a:r>
              <a:rPr lang="en-US" sz="1800">
                <a:solidFill>
                  <a:srgbClr val="000000"/>
                </a:solidFill>
              </a:rPr>
              <a:t>) </a:t>
            </a:r>
            <a:r>
              <a:rPr lang="en-US" sz="1800" b="1">
                <a:solidFill>
                  <a:srgbClr val="000000"/>
                </a:solidFill>
              </a:rPr>
              <a:t>do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1800">
                <a:solidFill>
                  <a:srgbClr val="000000"/>
                </a:solidFill>
              </a:rPr>
              <a:t> 	</a:t>
            </a:r>
            <a:r>
              <a:rPr lang="en-US" sz="1800" b="1">
                <a:solidFill>
                  <a:srgbClr val="000000"/>
                </a:solidFill>
              </a:rPr>
              <a:t>if</a:t>
            </a:r>
            <a:r>
              <a:rPr lang="en-US" sz="1800">
                <a:solidFill>
                  <a:srgbClr val="000000"/>
                </a:solidFill>
              </a:rPr>
              <a:t> (A[i</a:t>
            </a:r>
            <a:r>
              <a:rPr lang="en-US" sz="1800" baseline="-25000">
                <a:solidFill>
                  <a:srgbClr val="000000"/>
                </a:solidFill>
              </a:rPr>
              <a:t>1</a:t>
            </a:r>
            <a:r>
              <a:rPr lang="en-US" sz="1800">
                <a:solidFill>
                  <a:srgbClr val="000000"/>
                </a:solidFill>
              </a:rPr>
              <a:t>] </a:t>
            </a:r>
            <a:r>
              <a:rPr lang="en-US" sz="1800">
                <a:solidFill>
                  <a:srgbClr val="000000"/>
                </a:solidFill>
                <a:sym typeface="Symbol" pitchFamily="18" charset="2"/>
              </a:rPr>
              <a:t></a:t>
            </a:r>
            <a:r>
              <a:rPr lang="en-US" sz="1800">
                <a:solidFill>
                  <a:srgbClr val="000000"/>
                </a:solidFill>
              </a:rPr>
              <a:t> A[i</a:t>
            </a:r>
            <a:r>
              <a:rPr lang="en-US" sz="1800" baseline="-25000">
                <a:solidFill>
                  <a:srgbClr val="000000"/>
                </a:solidFill>
              </a:rPr>
              <a:t>2</a:t>
            </a:r>
            <a:r>
              <a:rPr lang="en-US" sz="1800">
                <a:solidFill>
                  <a:srgbClr val="000000"/>
                </a:solidFill>
              </a:rPr>
              <a:t>])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1800">
                <a:solidFill>
                  <a:srgbClr val="000000"/>
                </a:solidFill>
              </a:rPr>
              <a:t>        </a:t>
            </a:r>
            <a:r>
              <a:rPr lang="en-US" sz="1800" b="1">
                <a:solidFill>
                  <a:srgbClr val="000000"/>
                </a:solidFill>
              </a:rPr>
              <a:t>then</a:t>
            </a:r>
            <a:r>
              <a:rPr lang="en-US" sz="1800">
                <a:solidFill>
                  <a:srgbClr val="000000"/>
                </a:solidFill>
              </a:rPr>
              <a:t> X[i]=A[i</a:t>
            </a:r>
            <a:r>
              <a:rPr lang="en-US" sz="1800" baseline="-25000">
                <a:solidFill>
                  <a:srgbClr val="000000"/>
                </a:solidFill>
              </a:rPr>
              <a:t>1</a:t>
            </a:r>
            <a:r>
              <a:rPr lang="en-US" sz="1800">
                <a:solidFill>
                  <a:srgbClr val="000000"/>
                </a:solidFill>
              </a:rPr>
              <a:t>]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1800">
                <a:solidFill>
                  <a:srgbClr val="000000"/>
                </a:solidFill>
              </a:rPr>
              <a:t>                incrementa i e i</a:t>
            </a:r>
            <a:r>
              <a:rPr lang="en-US" sz="1800" baseline="-25000">
                <a:solidFill>
                  <a:srgbClr val="000000"/>
                </a:solidFill>
              </a:rPr>
              <a:t>1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1800">
                <a:solidFill>
                  <a:srgbClr val="000000"/>
                </a:solidFill>
              </a:rPr>
              <a:t>        </a:t>
            </a:r>
            <a:r>
              <a:rPr lang="en-US" sz="1800" b="1">
                <a:solidFill>
                  <a:srgbClr val="000000"/>
                </a:solidFill>
              </a:rPr>
              <a:t>else</a:t>
            </a:r>
            <a:r>
              <a:rPr lang="en-US" sz="1800">
                <a:solidFill>
                  <a:srgbClr val="000000"/>
                </a:solidFill>
              </a:rPr>
              <a:t> X[i]=A[i</a:t>
            </a:r>
            <a:r>
              <a:rPr lang="en-US" sz="1800" baseline="-25000">
                <a:solidFill>
                  <a:srgbClr val="000000"/>
                </a:solidFill>
              </a:rPr>
              <a:t>2</a:t>
            </a:r>
            <a:r>
              <a:rPr lang="en-US" sz="1800">
                <a:solidFill>
                  <a:srgbClr val="000000"/>
                </a:solidFill>
              </a:rPr>
              <a:t>]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1800">
                <a:solidFill>
                  <a:srgbClr val="000000"/>
                </a:solidFill>
              </a:rPr>
              <a:t>               incrementa i e i</a:t>
            </a:r>
            <a:r>
              <a:rPr lang="en-US" sz="1800" baseline="-25000">
                <a:solidFill>
                  <a:srgbClr val="000000"/>
                </a:solidFill>
              </a:rPr>
              <a:t>2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1800">
                <a:solidFill>
                  <a:srgbClr val="000000"/>
                </a:solidFill>
              </a:rPr>
              <a:t>  </a:t>
            </a:r>
            <a:r>
              <a:rPr lang="en-US" sz="1800" b="1">
                <a:solidFill>
                  <a:srgbClr val="000000"/>
                </a:solidFill>
              </a:rPr>
              <a:t>if</a:t>
            </a:r>
            <a:r>
              <a:rPr lang="en-US" sz="1800">
                <a:solidFill>
                  <a:srgbClr val="000000"/>
                </a:solidFill>
              </a:rPr>
              <a:t> (i</a:t>
            </a:r>
            <a:r>
              <a:rPr lang="en-US" sz="1800" baseline="-25000">
                <a:solidFill>
                  <a:srgbClr val="000000"/>
                </a:solidFill>
              </a:rPr>
              <a:t>1</a:t>
            </a:r>
            <a:r>
              <a:rPr lang="en-US" sz="1800">
                <a:solidFill>
                  <a:srgbClr val="000000"/>
                </a:solidFill>
              </a:rPr>
              <a:t>&lt;f</a:t>
            </a:r>
            <a:r>
              <a:rPr lang="en-US" sz="1800" baseline="-25000">
                <a:solidFill>
                  <a:srgbClr val="000000"/>
                </a:solidFill>
              </a:rPr>
              <a:t>1</a:t>
            </a:r>
            <a:r>
              <a:rPr lang="en-US" sz="1800">
                <a:solidFill>
                  <a:srgbClr val="000000"/>
                </a:solidFill>
              </a:rPr>
              <a:t>) </a:t>
            </a:r>
            <a:r>
              <a:rPr lang="en-US" sz="1800" b="1">
                <a:solidFill>
                  <a:srgbClr val="000000"/>
                </a:solidFill>
              </a:rPr>
              <a:t>then</a:t>
            </a:r>
            <a:r>
              <a:rPr lang="en-US" sz="1800">
                <a:solidFill>
                  <a:srgbClr val="000000"/>
                </a:solidFill>
              </a:rPr>
              <a:t> copia A[i</a:t>
            </a:r>
            <a:r>
              <a:rPr lang="en-US" sz="1800" baseline="-25000">
                <a:solidFill>
                  <a:srgbClr val="000000"/>
                </a:solidFill>
              </a:rPr>
              <a:t>1</a:t>
            </a:r>
            <a:r>
              <a:rPr lang="en-US" sz="1800">
                <a:solidFill>
                  <a:srgbClr val="000000"/>
                </a:solidFill>
              </a:rPr>
              <a:t>;f</a:t>
            </a:r>
            <a:r>
              <a:rPr lang="en-US" sz="1800" baseline="-25000">
                <a:solidFill>
                  <a:srgbClr val="000000"/>
                </a:solidFill>
              </a:rPr>
              <a:t>1</a:t>
            </a:r>
            <a:r>
              <a:rPr lang="en-US" sz="1800">
                <a:solidFill>
                  <a:srgbClr val="000000"/>
                </a:solidFill>
              </a:rPr>
              <a:t>] alla fine di X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1800">
                <a:solidFill>
                  <a:srgbClr val="000000"/>
                </a:solidFill>
              </a:rPr>
              <a:t>  </a:t>
            </a:r>
            <a:r>
              <a:rPr lang="en-US" sz="1800" b="1">
                <a:solidFill>
                  <a:srgbClr val="000000"/>
                </a:solidFill>
              </a:rPr>
              <a:t>else</a:t>
            </a:r>
            <a:r>
              <a:rPr lang="en-US" sz="1800">
                <a:solidFill>
                  <a:srgbClr val="000000"/>
                </a:solidFill>
              </a:rPr>
              <a:t> copia A[i</a:t>
            </a:r>
            <a:r>
              <a:rPr lang="en-US" sz="1800" baseline="-25000">
                <a:solidFill>
                  <a:srgbClr val="000000"/>
                </a:solidFill>
              </a:rPr>
              <a:t>2</a:t>
            </a:r>
            <a:r>
              <a:rPr lang="en-US" sz="1800">
                <a:solidFill>
                  <a:srgbClr val="000000"/>
                </a:solidFill>
              </a:rPr>
              <a:t>;f</a:t>
            </a:r>
            <a:r>
              <a:rPr lang="en-US" sz="1800" baseline="-25000">
                <a:solidFill>
                  <a:srgbClr val="000000"/>
                </a:solidFill>
              </a:rPr>
              <a:t>2</a:t>
            </a:r>
            <a:r>
              <a:rPr lang="en-US" sz="1800">
                <a:solidFill>
                  <a:srgbClr val="000000"/>
                </a:solidFill>
              </a:rPr>
              <a:t>] alla fine di X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1800">
                <a:solidFill>
                  <a:srgbClr val="000000"/>
                </a:solidFill>
              </a:rPr>
              <a:t>  copia X in A[i</a:t>
            </a:r>
            <a:r>
              <a:rPr lang="en-US" sz="1800" baseline="-25000">
                <a:solidFill>
                  <a:srgbClr val="000000"/>
                </a:solidFill>
              </a:rPr>
              <a:t>1</a:t>
            </a:r>
            <a:r>
              <a:rPr lang="en-US" sz="1800">
                <a:solidFill>
                  <a:srgbClr val="000000"/>
                </a:solidFill>
              </a:rPr>
              <a:t>;f</a:t>
            </a:r>
            <a:r>
              <a:rPr lang="en-US" sz="1800" baseline="-25000">
                <a:solidFill>
                  <a:srgbClr val="000000"/>
                </a:solidFill>
              </a:rPr>
              <a:t>2</a:t>
            </a:r>
            <a:r>
              <a:rPr lang="en-US" sz="1800">
                <a:solidFill>
                  <a:srgbClr val="000000"/>
                </a:solidFill>
              </a:rPr>
              <a:t>]</a:t>
            </a: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5435600" y="2006600"/>
            <a:ext cx="33670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>
                <a:solidFill>
                  <a:srgbClr val="FFFFFF"/>
                </a:solidFill>
              </a:rPr>
              <a:t>fonde </a:t>
            </a:r>
            <a:r>
              <a:rPr lang="it-IT">
                <a:solidFill>
                  <a:srgbClr val="FFFF00"/>
                </a:solidFill>
              </a:rPr>
              <a:t>A[i</a:t>
            </a:r>
            <a:r>
              <a:rPr lang="it-IT" baseline="-25000">
                <a:solidFill>
                  <a:srgbClr val="FFFF00"/>
                </a:solidFill>
              </a:rPr>
              <a:t>1</a:t>
            </a:r>
            <a:r>
              <a:rPr lang="it-IT">
                <a:solidFill>
                  <a:srgbClr val="FFFF00"/>
                </a:solidFill>
              </a:rPr>
              <a:t>;f</a:t>
            </a:r>
            <a:r>
              <a:rPr lang="it-IT" baseline="-25000">
                <a:solidFill>
                  <a:srgbClr val="FFFF00"/>
                </a:solidFill>
              </a:rPr>
              <a:t>1</a:t>
            </a:r>
            <a:r>
              <a:rPr lang="it-IT">
                <a:solidFill>
                  <a:srgbClr val="FFFF00"/>
                </a:solidFill>
              </a:rPr>
              <a:t>]</a:t>
            </a:r>
            <a:r>
              <a:rPr lang="it-IT">
                <a:solidFill>
                  <a:srgbClr val="FFFFFF"/>
                </a:solidFill>
              </a:rPr>
              <a:t> e </a:t>
            </a:r>
            <a:r>
              <a:rPr lang="it-IT">
                <a:solidFill>
                  <a:srgbClr val="FFFF00"/>
                </a:solidFill>
              </a:rPr>
              <a:t>A[f</a:t>
            </a:r>
            <a:r>
              <a:rPr lang="it-IT" baseline="-25000">
                <a:solidFill>
                  <a:srgbClr val="FFFF00"/>
                </a:solidFill>
              </a:rPr>
              <a:t>1</a:t>
            </a:r>
            <a:r>
              <a:rPr lang="it-IT">
                <a:solidFill>
                  <a:srgbClr val="FFFF00"/>
                </a:solidFill>
              </a:rPr>
              <a:t>+1;f</a:t>
            </a:r>
            <a:r>
              <a:rPr lang="it-IT" baseline="-25000">
                <a:solidFill>
                  <a:srgbClr val="FFFF00"/>
                </a:solidFill>
              </a:rPr>
              <a:t>2</a:t>
            </a:r>
            <a:r>
              <a:rPr lang="it-IT">
                <a:solidFill>
                  <a:srgbClr val="FFFF00"/>
                </a:solidFill>
              </a:rPr>
              <a:t>]</a:t>
            </a:r>
          </a:p>
          <a:p>
            <a:r>
              <a:rPr lang="it-IT">
                <a:solidFill>
                  <a:srgbClr val="FFFFFF"/>
                </a:solidFill>
              </a:rPr>
              <a:t>       output in </a:t>
            </a:r>
            <a:r>
              <a:rPr lang="it-IT">
                <a:solidFill>
                  <a:srgbClr val="FFFF00"/>
                </a:solidFill>
              </a:rPr>
              <a:t>A[i</a:t>
            </a:r>
            <a:r>
              <a:rPr lang="it-IT" baseline="-25000">
                <a:solidFill>
                  <a:srgbClr val="FFFF00"/>
                </a:solidFill>
              </a:rPr>
              <a:t>1</a:t>
            </a:r>
            <a:r>
              <a:rPr lang="it-IT">
                <a:solidFill>
                  <a:srgbClr val="FFFF00"/>
                </a:solidFill>
              </a:rPr>
              <a:t>;f</a:t>
            </a:r>
            <a:r>
              <a:rPr lang="it-IT" baseline="-25000">
                <a:solidFill>
                  <a:srgbClr val="FFFF00"/>
                </a:solidFill>
              </a:rPr>
              <a:t>2</a:t>
            </a:r>
            <a:r>
              <a:rPr lang="it-IT">
                <a:solidFill>
                  <a:srgbClr val="FFFF00"/>
                </a:solidFill>
              </a:rPr>
              <a:t>]</a:t>
            </a:r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5724525" y="3573463"/>
            <a:ext cx="31686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/>
            <a:r>
              <a:rPr lang="it-IT" b="1">
                <a:solidFill>
                  <a:srgbClr val="FFFF00"/>
                </a:solidFill>
              </a:rPr>
              <a:t>Osservazione:</a:t>
            </a:r>
            <a:r>
              <a:rPr lang="it-IT">
                <a:solidFill>
                  <a:srgbClr val="000000"/>
                </a:solidFill>
              </a:rPr>
              <a:t> </a:t>
            </a:r>
            <a:r>
              <a:rPr lang="it-IT">
                <a:solidFill>
                  <a:srgbClr val="FFFFFF"/>
                </a:solidFill>
              </a:rPr>
              <a:t>usa l’array ausiliario </a:t>
            </a:r>
            <a:r>
              <a:rPr lang="it-IT">
                <a:solidFill>
                  <a:srgbClr val="FFFF00"/>
                </a:solidFill>
              </a:rPr>
              <a:t>X</a:t>
            </a:r>
          </a:p>
        </p:txBody>
      </p:sp>
      <p:sp>
        <p:nvSpPr>
          <p:cNvPr id="19463" name="Rectangle 5"/>
          <p:cNvSpPr>
            <a:spLocks noChangeArrowheads="1"/>
          </p:cNvSpPr>
          <p:nvPr/>
        </p:nvSpPr>
        <p:spPr bwMode="black">
          <a:xfrm>
            <a:off x="457200" y="354013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3200" b="1">
                <a:solidFill>
                  <a:srgbClr val="FFFF00"/>
                </a:solidFill>
              </a:rPr>
              <a:t>Algoritmo di fusione di sequenze ordinate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96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zat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lg-design">
  <a:themeElements>
    <a:clrScheme name="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CC0000"/>
      </a:accent1>
      <a:accent2>
        <a:srgbClr val="777777"/>
      </a:accent2>
      <a:accent3>
        <a:srgbClr val="FFFFFF"/>
      </a:accent3>
      <a:accent4>
        <a:srgbClr val="000000"/>
      </a:accent4>
      <a:accent5>
        <a:srgbClr val="E2AAAA"/>
      </a:accent5>
      <a:accent6>
        <a:srgbClr val="6B6B6B"/>
      </a:accent6>
      <a:hlink>
        <a:srgbClr val="4D4D4D"/>
      </a:hlink>
      <a:folHlink>
        <a:srgbClr val="003399"/>
      </a:folHlink>
    </a:clrScheme>
    <a:fontScheme name="alg-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4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48" charset="0"/>
          </a:defRPr>
        </a:defPPr>
      </a:lstStyle>
    </a:lnDef>
  </a:objectDefaults>
  <a:extraClrSchemeLst>
    <a:extraClrScheme>
      <a:clrScheme name="alg-design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g-desig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7">
        <a:dk1>
          <a:srgbClr val="000000"/>
        </a:dk1>
        <a:lt1>
          <a:srgbClr val="FFFFFF"/>
        </a:lt1>
        <a:dk2>
          <a:srgbClr val="C0C0C0"/>
        </a:dk2>
        <a:lt2>
          <a:srgbClr val="010000"/>
        </a:lt2>
        <a:accent1>
          <a:srgbClr val="CC00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6B6B6B"/>
        </a:accent6>
        <a:hlink>
          <a:srgbClr val="4D4D4D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ott03">
  <a:themeElements>
    <a:clrScheme name="2ott0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ott0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25400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25400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2ott0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ott0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2ott03">
  <a:themeElements>
    <a:clrScheme name="2ott0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ott0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65125" marR="0" indent="-365125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Times" pitchFamily="18" charset="0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65125" marR="0" indent="-365125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Times" pitchFamily="18" charset="0"/>
            <a:sym typeface="Symbol" pitchFamily="18" charset="2"/>
          </a:defRPr>
        </a:defPPr>
      </a:lstStyle>
    </a:lnDef>
  </a:objectDefaults>
  <a:extraClrSchemeLst>
    <a:extraClrScheme>
      <a:clrScheme name="2ott0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ott0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22999</TotalTime>
  <Words>2516</Words>
  <Application>Microsoft Office PowerPoint</Application>
  <PresentationFormat>Presentazione su schermo (4:3)</PresentationFormat>
  <Paragraphs>349</Paragraphs>
  <Slides>43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6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43</vt:i4>
      </vt:variant>
    </vt:vector>
  </HeadingPairs>
  <TitlesOfParts>
    <vt:vector size="50" baseType="lpstr">
      <vt:lpstr>Tema di Office</vt:lpstr>
      <vt:lpstr>1_Tema di Office</vt:lpstr>
      <vt:lpstr>alg-design</vt:lpstr>
      <vt:lpstr>2ott03</vt:lpstr>
      <vt:lpstr>1_2ott03</vt:lpstr>
      <vt:lpstr>2_Tema di Office</vt:lpstr>
      <vt:lpstr>Clip</vt:lpstr>
      <vt:lpstr>Teoria degli algoritmi e della computabilità  Terza giornata: Ricerca e ordinamento ottimi. P vs NP, algoritmi di approssimazione, e il potere della randomizzazione</vt:lpstr>
      <vt:lpstr>Presentazione standard di PowerPoint</vt:lpstr>
      <vt:lpstr>Presentazione standard di PowerPoint</vt:lpstr>
      <vt:lpstr>Esempi su un array di 9 elementi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Più precisamente…</vt:lpstr>
      <vt:lpstr>Osservazioni finali</vt:lpstr>
      <vt:lpstr>Richiamo: gerarchia delle classi</vt:lpstr>
      <vt:lpstr>Richiamo: inclusioni proprie?</vt:lpstr>
      <vt:lpstr>P vs NP: il problema da un milione di dollari </vt:lpstr>
      <vt:lpstr>24 marzo 2000, Collège de France, Parigi</vt:lpstr>
      <vt:lpstr>P vs NP: una formulazione dall’aspetto innocuo</vt:lpstr>
      <vt:lpstr>P vs NP: una formulazione dall’aspetto innocuo</vt:lpstr>
      <vt:lpstr>Efficiente  Polinomiale?</vt:lpstr>
      <vt:lpstr>Crescita polinomiale vs crescita esponenziale</vt:lpstr>
      <vt:lpstr>Alcuni problemi facili  (che ammettono un algoritmo polinomiale) </vt:lpstr>
      <vt:lpstr>Presentazione standard di PowerPoint</vt:lpstr>
      <vt:lpstr>Presentazione standard di PowerPoint</vt:lpstr>
      <vt:lpstr>Presentazione standard di PowerPoint</vt:lpstr>
      <vt:lpstr>Torniamo al problema dei 7 ponti…</vt:lpstr>
      <vt:lpstr>Soluzione al problema dei 7 ponti</vt:lpstr>
      <vt:lpstr>Un problema molto importante su grafi:  il cammino minimo tra due nodi</vt:lpstr>
      <vt:lpstr>2-colorabilità</vt:lpstr>
      <vt:lpstr>Alcuni problemi molto simili a ciclo Euleriano, cammino minimo e 2-colorabilità  ma (sorprendentemente) difficili!  (per i quali non si conosce nessun algoritmo polinomiale) </vt:lpstr>
      <vt:lpstr>Ciclo Hamiltoniano</vt:lpstr>
      <vt:lpstr>Cammino massimo</vt:lpstr>
      <vt:lpstr>3-colorabilità</vt:lpstr>
      <vt:lpstr>Algoritmi approssimati</vt:lpstr>
      <vt:lpstr>Approssimazione</vt:lpstr>
      <vt:lpstr>Esempio: VERTEX-COVER</vt:lpstr>
      <vt:lpstr>Un algoritmo di 2-approssimazione</vt:lpstr>
      <vt:lpstr>Demo</vt:lpstr>
      <vt:lpstr>La complessità temporale è O(n3), ossia, polinomiale </vt:lpstr>
      <vt:lpstr>Correttezza</vt:lpstr>
      <vt:lpstr>Quanto è buona un’approssimazione?</vt:lpstr>
      <vt:lpstr>Lista tesine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 (meno scontati) della visita DFS</dc:title>
  <dc:creator>Luciano</dc:creator>
  <cp:lastModifiedBy>Guido</cp:lastModifiedBy>
  <cp:revision>529</cp:revision>
  <dcterms:created xsi:type="dcterms:W3CDTF">2013-03-05T17:51:33Z</dcterms:created>
  <dcterms:modified xsi:type="dcterms:W3CDTF">2014-06-13T08:04:11Z</dcterms:modified>
</cp:coreProperties>
</file>